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handoutMasterIdLst>
    <p:handoutMasterId r:id="rId23"/>
  </p:handoutMasterIdLst>
  <p:sldIdLst>
    <p:sldId id="275" r:id="rId2"/>
    <p:sldId id="261" r:id="rId3"/>
    <p:sldId id="290" r:id="rId4"/>
    <p:sldId id="279" r:id="rId5"/>
    <p:sldId id="281" r:id="rId6"/>
    <p:sldId id="310" r:id="rId7"/>
    <p:sldId id="307" r:id="rId8"/>
    <p:sldId id="308" r:id="rId9"/>
    <p:sldId id="303" r:id="rId10"/>
    <p:sldId id="305" r:id="rId11"/>
    <p:sldId id="304" r:id="rId12"/>
    <p:sldId id="306" r:id="rId13"/>
    <p:sldId id="316" r:id="rId14"/>
    <p:sldId id="309" r:id="rId15"/>
    <p:sldId id="311" r:id="rId16"/>
    <p:sldId id="312" r:id="rId17"/>
    <p:sldId id="313" r:id="rId18"/>
    <p:sldId id="314" r:id="rId19"/>
    <p:sldId id="315" r:id="rId20"/>
    <p:sldId id="301"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8" autoAdjust="0"/>
    <p:restoredTop sz="94590" autoAdjust="0"/>
  </p:normalViewPr>
  <p:slideViewPr>
    <p:cSldViewPr>
      <p:cViewPr varScale="1">
        <p:scale>
          <a:sx n="80" d="100"/>
          <a:sy n="80" d="100"/>
        </p:scale>
        <p:origin x="1536"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5" d="100"/>
          <a:sy n="55" d="100"/>
        </p:scale>
        <p:origin x="-2904"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3472FC0-3A6E-4FDF-98C7-05D53ADA3185}" type="datetimeFigureOut">
              <a:rPr lang="en-US" smtClean="0"/>
              <a:pPr/>
              <a:t>10/26/2022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7E15A7B-879F-45B5-9291-0F55AE53DB35}" type="slidenum">
              <a:rPr lang="en-US" smtClean="0"/>
              <a:pPr/>
              <a:t>‹#›</a:t>
            </a:fld>
            <a:endParaRPr lang="en-US"/>
          </a:p>
        </p:txBody>
      </p:sp>
    </p:spTree>
    <p:extLst>
      <p:ext uri="{BB962C8B-B14F-4D97-AF65-F5344CB8AC3E}">
        <p14:creationId xmlns:p14="http://schemas.microsoft.com/office/powerpoint/2010/main" val="239231463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F44B48-72A2-4A15-9A9B-0DA2BF7C6B02}" type="datetimeFigureOut">
              <a:rPr lang="en-US" smtClean="0"/>
              <a:pPr/>
              <a:t>10/26/2022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238FA3-189B-4AA8-9E46-1FED810FB611}" type="slidenum">
              <a:rPr lang="en-US" smtClean="0"/>
              <a:pPr/>
              <a:t>‹#›</a:t>
            </a:fld>
            <a:endParaRPr lang="en-US"/>
          </a:p>
        </p:txBody>
      </p:sp>
    </p:spTree>
    <p:extLst>
      <p:ext uri="{BB962C8B-B14F-4D97-AF65-F5344CB8AC3E}">
        <p14:creationId xmlns:p14="http://schemas.microsoft.com/office/powerpoint/2010/main" val="7986168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238FA3-189B-4AA8-9E46-1FED810FB611}" type="slidenum">
              <a:rPr lang="en-US" smtClean="0"/>
              <a:pPr/>
              <a:t>5</a:t>
            </a:fld>
            <a:endParaRPr lang="en-US"/>
          </a:p>
        </p:txBody>
      </p:sp>
    </p:spTree>
    <p:extLst>
      <p:ext uri="{BB962C8B-B14F-4D97-AF65-F5344CB8AC3E}">
        <p14:creationId xmlns:p14="http://schemas.microsoft.com/office/powerpoint/2010/main" val="2157429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238FA3-189B-4AA8-9E46-1FED810FB611}" type="slidenum">
              <a:rPr lang="en-US" smtClean="0"/>
              <a:pPr/>
              <a:t>6</a:t>
            </a:fld>
            <a:endParaRPr lang="en-US"/>
          </a:p>
        </p:txBody>
      </p:sp>
    </p:spTree>
    <p:extLst>
      <p:ext uri="{BB962C8B-B14F-4D97-AF65-F5344CB8AC3E}">
        <p14:creationId xmlns:p14="http://schemas.microsoft.com/office/powerpoint/2010/main" val="1987567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238FA3-189B-4AA8-9E46-1FED810FB611}" type="slidenum">
              <a:rPr lang="en-US" smtClean="0"/>
              <a:pPr/>
              <a:t>9</a:t>
            </a:fld>
            <a:endParaRPr lang="en-US"/>
          </a:p>
        </p:txBody>
      </p:sp>
    </p:spTree>
    <p:extLst>
      <p:ext uri="{BB962C8B-B14F-4D97-AF65-F5344CB8AC3E}">
        <p14:creationId xmlns:p14="http://schemas.microsoft.com/office/powerpoint/2010/main" val="199376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D6E7C27-16C2-4FD5-8EDE-FBC75B02CAE1}" type="datetime3">
              <a:rPr lang="en-US" smtClean="0"/>
              <a:pPr/>
              <a:t>26 October 2022</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39697819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17E129-FEC6-4F1C-87DA-3FA2731984DA}" type="datetime3">
              <a:rPr lang="en-US" smtClean="0"/>
              <a:pPr/>
              <a:t>26 October 2022</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0500423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AEDB6C-4E1E-4281-A1E0-61DF76DC1030}" type="datetime3">
              <a:rPr lang="en-US" smtClean="0"/>
              <a:pPr/>
              <a:t>26 October 2022</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10668611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525963"/>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noFill/>
          <a:ln>
            <a:noFill/>
          </a:ln>
          <a:effectLst>
            <a:outerShdw blurRad="50800" dist="50800" dir="5400000" algn="ctr" rotWithShape="0">
              <a:schemeClr val="bg1"/>
            </a:outerShdw>
          </a:effectLst>
        </p:spPr>
        <p:txBody>
          <a:bodyPr/>
          <a:lstStyle>
            <a:lvl1pPr>
              <a:defRPr>
                <a:solidFill>
                  <a:schemeClr val="accent6">
                    <a:lumMod val="50000"/>
                  </a:schemeClr>
                </a:solidFill>
              </a:defRPr>
            </a:lvl1pPr>
          </a:lstStyle>
          <a:p>
            <a:fld id="{022C0B77-B5C0-41D3-97D7-210C8A431946}" type="datetime3">
              <a:rPr lang="en-US" smtClean="0"/>
              <a:pPr/>
              <a:t>26 October 2022</a:t>
            </a:fld>
            <a:endParaRPr lang="en-US" dirty="0"/>
          </a:p>
        </p:txBody>
      </p:sp>
      <p:sp>
        <p:nvSpPr>
          <p:cNvPr id="5" name="Footer Placeholder 4"/>
          <p:cNvSpPr>
            <a:spLocks noGrp="1"/>
          </p:cNvSpPr>
          <p:nvPr>
            <p:ph type="ftr" sz="quarter" idx="11"/>
          </p:nvPr>
        </p:nvSpPr>
        <p:spPr/>
        <p:txBody>
          <a:bodyPr/>
          <a:lstStyle>
            <a:lvl1pPr>
              <a:defRPr>
                <a:solidFill>
                  <a:schemeClr val="accent6">
                    <a:lumMod val="50000"/>
                  </a:schemeClr>
                </a:solidFill>
              </a:defRPr>
            </a:lvl1pPr>
          </a:lstStyle>
          <a:p>
            <a:r>
              <a:rPr lang="en-US"/>
              <a:t>School of Computing</a:t>
            </a:r>
            <a:endParaRPr lang="en-US" dirty="0"/>
          </a:p>
        </p:txBody>
      </p:sp>
      <p:sp>
        <p:nvSpPr>
          <p:cNvPr id="6" name="Slide Number Placeholder 5"/>
          <p:cNvSpPr>
            <a:spLocks noGrp="1"/>
          </p:cNvSpPr>
          <p:nvPr>
            <p:ph type="sldNum" sz="quarter" idx="12"/>
          </p:nvPr>
        </p:nvSpPr>
        <p:spPr/>
        <p:txBody>
          <a:bodyPr/>
          <a:lstStyle>
            <a:lvl1pPr>
              <a:defRPr>
                <a:solidFill>
                  <a:schemeClr val="accent6">
                    <a:lumMod val="50000"/>
                  </a:schemeClr>
                </a:solidFill>
              </a:defRPr>
            </a:lvl1pPr>
          </a:lstStyle>
          <a:p>
            <a:fld id="{C0EC1BDC-9B67-430D-970A-E36C75175141}"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383148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BA0253-5212-49C0-B220-868D06335A5E}" type="datetime3">
              <a:rPr lang="en-US" smtClean="0"/>
              <a:pPr/>
              <a:t>26 October 2022</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1244091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AC9E232-9D5D-4D27-AF47-61E4C4587D76}" type="datetime3">
              <a:rPr lang="en-US" smtClean="0"/>
              <a:pPr/>
              <a:t>26 October 2022</a:t>
            </a:fld>
            <a:endParaRPr lang="en-US"/>
          </a:p>
        </p:txBody>
      </p:sp>
      <p:sp>
        <p:nvSpPr>
          <p:cNvPr id="6" name="Footer Placeholder 5"/>
          <p:cNvSpPr>
            <a:spLocks noGrp="1"/>
          </p:cNvSpPr>
          <p:nvPr>
            <p:ph type="ftr" sz="quarter" idx="11"/>
          </p:nvPr>
        </p:nvSpPr>
        <p:spPr/>
        <p:txBody>
          <a:bodyPr/>
          <a:lstStyle/>
          <a:p>
            <a:r>
              <a:rPr lang="en-US"/>
              <a:t>School of Computing</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30179001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79B3BB-114E-4111-8052-0BC0558AA05F}" type="datetime3">
              <a:rPr lang="en-US" smtClean="0"/>
              <a:pPr/>
              <a:t>26 October 2022</a:t>
            </a:fld>
            <a:endParaRPr lang="en-US"/>
          </a:p>
        </p:txBody>
      </p:sp>
      <p:sp>
        <p:nvSpPr>
          <p:cNvPr id="8" name="Footer Placeholder 7"/>
          <p:cNvSpPr>
            <a:spLocks noGrp="1"/>
          </p:cNvSpPr>
          <p:nvPr>
            <p:ph type="ftr" sz="quarter" idx="11"/>
          </p:nvPr>
        </p:nvSpPr>
        <p:spPr/>
        <p:txBody>
          <a:bodyPr/>
          <a:lstStyle/>
          <a:p>
            <a:r>
              <a:rPr lang="en-US"/>
              <a:t>School of Computing</a:t>
            </a:r>
          </a:p>
        </p:txBody>
      </p:sp>
      <p:sp>
        <p:nvSpPr>
          <p:cNvPr id="9" name="Slide Number Placeholder 8"/>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240346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0D305F7-9DF8-482F-A92F-377DE8B06454}" type="datetime3">
              <a:rPr lang="en-US" smtClean="0"/>
              <a:pPr/>
              <a:t>26 October 2022</a:t>
            </a:fld>
            <a:endParaRPr lang="en-US"/>
          </a:p>
        </p:txBody>
      </p:sp>
      <p:sp>
        <p:nvSpPr>
          <p:cNvPr id="4" name="Footer Placeholder 3"/>
          <p:cNvSpPr>
            <a:spLocks noGrp="1"/>
          </p:cNvSpPr>
          <p:nvPr>
            <p:ph type="ftr" sz="quarter" idx="11"/>
          </p:nvPr>
        </p:nvSpPr>
        <p:spPr/>
        <p:txBody>
          <a:bodyPr/>
          <a:lstStyle/>
          <a:p>
            <a:r>
              <a:rPr lang="en-US"/>
              <a:t>School of Computing</a:t>
            </a:r>
          </a:p>
        </p:txBody>
      </p:sp>
      <p:sp>
        <p:nvSpPr>
          <p:cNvPr id="5" name="Slide Number Placeholder 4"/>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788019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C629EA-6B2E-4077-9690-3164A6869B63}" type="datetime3">
              <a:rPr lang="en-US" smtClean="0"/>
              <a:pPr/>
              <a:t>26 October 2022</a:t>
            </a:fld>
            <a:endParaRPr lang="en-US"/>
          </a:p>
        </p:txBody>
      </p:sp>
      <p:sp>
        <p:nvSpPr>
          <p:cNvPr id="3" name="Footer Placeholder 2"/>
          <p:cNvSpPr>
            <a:spLocks noGrp="1"/>
          </p:cNvSpPr>
          <p:nvPr>
            <p:ph type="ftr" sz="quarter" idx="11"/>
          </p:nvPr>
        </p:nvSpPr>
        <p:spPr/>
        <p:txBody>
          <a:bodyPr/>
          <a:lstStyle/>
          <a:p>
            <a:r>
              <a:rPr lang="en-US"/>
              <a:t>School of Computing</a:t>
            </a:r>
          </a:p>
        </p:txBody>
      </p:sp>
      <p:sp>
        <p:nvSpPr>
          <p:cNvPr id="4" name="Slide Number Placeholder 3"/>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3352883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E750F3F-5DBE-4A29-BC4C-5DBB7AA3E72C}" type="datetime3">
              <a:rPr lang="en-US" smtClean="0"/>
              <a:pPr/>
              <a:t>26 October 2022</a:t>
            </a:fld>
            <a:endParaRPr lang="en-US"/>
          </a:p>
        </p:txBody>
      </p:sp>
      <p:sp>
        <p:nvSpPr>
          <p:cNvPr id="6" name="Footer Placeholder 5"/>
          <p:cNvSpPr>
            <a:spLocks noGrp="1"/>
          </p:cNvSpPr>
          <p:nvPr>
            <p:ph type="ftr" sz="quarter" idx="11"/>
          </p:nvPr>
        </p:nvSpPr>
        <p:spPr/>
        <p:txBody>
          <a:bodyPr/>
          <a:lstStyle/>
          <a:p>
            <a:r>
              <a:rPr lang="en-US"/>
              <a:t>School of Computing</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73928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F44D7CD-DC6B-447A-B516-2D668A535C98}" type="datetime3">
              <a:rPr lang="en-US" smtClean="0"/>
              <a:pPr/>
              <a:t>26 October 2022</a:t>
            </a:fld>
            <a:endParaRPr lang="en-US"/>
          </a:p>
        </p:txBody>
      </p:sp>
      <p:sp>
        <p:nvSpPr>
          <p:cNvPr id="6" name="Footer Placeholder 5"/>
          <p:cNvSpPr>
            <a:spLocks noGrp="1"/>
          </p:cNvSpPr>
          <p:nvPr>
            <p:ph type="ftr" sz="quarter" idx="11"/>
          </p:nvPr>
        </p:nvSpPr>
        <p:spPr/>
        <p:txBody>
          <a:bodyPr/>
          <a:lstStyle/>
          <a:p>
            <a:r>
              <a:rPr lang="en-US"/>
              <a:t>School of Computing</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4522694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8940" y="228600"/>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68C00D-D945-4F51-B787-E058BBE42DC9}" type="datetime3">
              <a:rPr lang="en-US" smtClean="0"/>
              <a:pPr/>
              <a:t>26 October 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School of Computing</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28076C-CE04-4A00-BFAA-A90EA8355859}" type="slidenum">
              <a:rPr lang="en-US" smtClean="0"/>
              <a:pPr/>
              <a:t>‹#›</a:t>
            </a:fld>
            <a:endParaRPr lang="en-US"/>
          </a:p>
        </p:txBody>
      </p:sp>
      <p:sp>
        <p:nvSpPr>
          <p:cNvPr id="8" name="Rectangle 7"/>
          <p:cNvSpPr/>
          <p:nvPr userDrawn="1"/>
        </p:nvSpPr>
        <p:spPr>
          <a:xfrm>
            <a:off x="298940" y="177143"/>
            <a:ext cx="8610600" cy="6553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p:cNvCxnSpPr/>
          <p:nvPr userDrawn="1"/>
        </p:nvCxnSpPr>
        <p:spPr>
          <a:xfrm>
            <a:off x="298940" y="1219200"/>
            <a:ext cx="8610600" cy="1588"/>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23151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50" r:id="rId12"/>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p:cNvSpPr>
            <a:spLocks noGrp="1"/>
          </p:cNvSpPr>
          <p:nvPr>
            <p:ph type="ctrTitle"/>
          </p:nvPr>
        </p:nvSpPr>
        <p:spPr>
          <a:xfrm>
            <a:off x="615727" y="2075041"/>
            <a:ext cx="7772400" cy="917575"/>
          </a:xfrm>
        </p:spPr>
        <p:txBody>
          <a:bodyPr>
            <a:normAutofit/>
          </a:bodyPr>
          <a:lstStyle/>
          <a:p>
            <a:r>
              <a:rPr lang="en-IN" sz="2400" dirty="0">
                <a:solidFill>
                  <a:schemeClr val="accent1">
                    <a:lumMod val="50000"/>
                  </a:schemeClr>
                </a:solidFill>
                <a:latin typeface="Arial" pitchFamily="34" charset="0"/>
                <a:cs typeface="Arial" pitchFamily="34" charset="0"/>
              </a:rPr>
              <a:t>PROJECT MANAGEMENT AND MAINTENCE</a:t>
            </a:r>
            <a:br>
              <a:rPr lang="en-IN" sz="2400" dirty="0">
                <a:solidFill>
                  <a:schemeClr val="accent1">
                    <a:lumMod val="50000"/>
                  </a:schemeClr>
                </a:solidFill>
                <a:latin typeface="Arial" pitchFamily="34" charset="0"/>
                <a:cs typeface="Arial" pitchFamily="34" charset="0"/>
              </a:rPr>
            </a:br>
            <a:endParaRPr lang="en-US" sz="2400" dirty="0">
              <a:solidFill>
                <a:schemeClr val="accent1">
                  <a:lumMod val="50000"/>
                </a:schemeClr>
              </a:solidFill>
              <a:latin typeface="Arial" pitchFamily="34" charset="0"/>
              <a:cs typeface="Arial" pitchFamily="34" charset="0"/>
            </a:endParaRPr>
          </a:p>
        </p:txBody>
      </p:sp>
      <p:sp>
        <p:nvSpPr>
          <p:cNvPr id="17" name="Subtitle 2"/>
          <p:cNvSpPr>
            <a:spLocks noGrp="1"/>
          </p:cNvSpPr>
          <p:nvPr>
            <p:ph type="subTitle" idx="1"/>
          </p:nvPr>
        </p:nvSpPr>
        <p:spPr>
          <a:xfrm>
            <a:off x="914400" y="3200400"/>
            <a:ext cx="7543800" cy="2819400"/>
          </a:xfrm>
        </p:spPr>
        <p:txBody>
          <a:bodyPr>
            <a:normAutofit fontScale="62500" lnSpcReduction="20000"/>
          </a:bodyPr>
          <a:lstStyle/>
          <a:p>
            <a:r>
              <a:rPr lang="en-US" dirty="0">
                <a:solidFill>
                  <a:schemeClr val="tx1"/>
                </a:solidFill>
                <a:latin typeface="Arial" pitchFamily="34" charset="0"/>
                <a:cs typeface="Arial" pitchFamily="34" charset="0"/>
              </a:rPr>
              <a:t>Under the guidance of </a:t>
            </a:r>
          </a:p>
          <a:p>
            <a:r>
              <a:rPr lang="en-US" b="1" dirty="0">
                <a:solidFill>
                  <a:schemeClr val="tx1"/>
                </a:solidFill>
              </a:rPr>
              <a:t>Dr. J. Albert Mayan, ME, Ph.D.,</a:t>
            </a:r>
            <a:endParaRPr lang="en-IN" b="1" dirty="0">
              <a:solidFill>
                <a:schemeClr val="tx1"/>
              </a:solidFill>
            </a:endParaRPr>
          </a:p>
          <a:p>
            <a:r>
              <a:rPr lang="en-US" dirty="0">
                <a:solidFill>
                  <a:schemeClr val="tx1"/>
                </a:solidFill>
                <a:latin typeface="Arial" pitchFamily="34" charset="0"/>
                <a:cs typeface="Arial" pitchFamily="34" charset="0"/>
              </a:rPr>
              <a:t>by</a:t>
            </a:r>
          </a:p>
          <a:p>
            <a:r>
              <a:rPr lang="en-US" dirty="0">
                <a:solidFill>
                  <a:schemeClr val="tx1"/>
                </a:solidFill>
                <a:latin typeface="Arial" pitchFamily="34" charset="0"/>
                <a:cs typeface="Arial" pitchFamily="34" charset="0"/>
              </a:rPr>
              <a:t>Hariharan B P</a:t>
            </a:r>
          </a:p>
          <a:p>
            <a:r>
              <a:rPr lang="en-US" dirty="0">
                <a:solidFill>
                  <a:schemeClr val="tx1"/>
                </a:solidFill>
                <a:latin typeface="Arial" pitchFamily="34" charset="0"/>
                <a:cs typeface="Arial" pitchFamily="34" charset="0"/>
              </a:rPr>
              <a:t>(39110373)</a:t>
            </a:r>
          </a:p>
          <a:p>
            <a:r>
              <a:rPr lang="en-US" dirty="0">
                <a:solidFill>
                  <a:schemeClr val="tx1"/>
                </a:solidFill>
                <a:latin typeface="Arial" pitchFamily="34" charset="0"/>
                <a:cs typeface="Arial" pitchFamily="34" charset="0"/>
              </a:rPr>
              <a:t>Jagadeesh N</a:t>
            </a:r>
          </a:p>
          <a:p>
            <a:r>
              <a:rPr lang="en-US" dirty="0">
                <a:solidFill>
                  <a:schemeClr val="tx1"/>
                </a:solidFill>
                <a:latin typeface="Arial" pitchFamily="34" charset="0"/>
                <a:cs typeface="Arial" pitchFamily="34" charset="0"/>
              </a:rPr>
              <a:t>(39110393)</a:t>
            </a:r>
          </a:p>
          <a:p>
            <a:r>
              <a:rPr lang="en-US" dirty="0">
                <a:solidFill>
                  <a:schemeClr val="tx1"/>
                </a:solidFill>
                <a:latin typeface="Arial" pitchFamily="34" charset="0"/>
                <a:cs typeface="Arial" pitchFamily="34" charset="0"/>
              </a:rPr>
              <a:t>Mohnish Devaraj</a:t>
            </a:r>
          </a:p>
          <a:p>
            <a:r>
              <a:rPr lang="en-US" dirty="0">
                <a:solidFill>
                  <a:schemeClr val="tx1"/>
                </a:solidFill>
                <a:latin typeface="Arial" pitchFamily="34" charset="0"/>
                <a:cs typeface="Arial" pitchFamily="34" charset="0"/>
              </a:rPr>
              <a:t>(39110636)</a:t>
            </a:r>
          </a:p>
          <a:p>
            <a:endParaRPr lang="en-US" sz="2800" dirty="0">
              <a:solidFill>
                <a:schemeClr val="tx1"/>
              </a:solidFill>
              <a:latin typeface="Arial" pitchFamily="34" charset="0"/>
              <a:cs typeface="Arial" pitchFamily="34" charset="0"/>
            </a:endParaRPr>
          </a:p>
          <a:p>
            <a:endParaRPr lang="en-US" sz="2800" dirty="0">
              <a:solidFill>
                <a:schemeClr val="tx1"/>
              </a:solidFill>
              <a:latin typeface="Arial" pitchFamily="34" charset="0"/>
              <a:cs typeface="Arial" pitchFamily="34" charset="0"/>
            </a:endParaRPr>
          </a:p>
          <a:p>
            <a:endParaRPr lang="en-US" sz="2800" dirty="0">
              <a:solidFill>
                <a:schemeClr val="tx1"/>
              </a:solidFill>
              <a:latin typeface="Arial" pitchFamily="34" charset="0"/>
              <a:cs typeface="Arial" pitchFamily="34" charset="0"/>
            </a:endParaRPr>
          </a:p>
        </p:txBody>
      </p:sp>
      <p:sp>
        <p:nvSpPr>
          <p:cNvPr id="4" name="Date Placeholder 3"/>
          <p:cNvSpPr>
            <a:spLocks noGrp="1"/>
          </p:cNvSpPr>
          <p:nvPr>
            <p:ph type="dt" sz="half" idx="10"/>
          </p:nvPr>
        </p:nvSpPr>
        <p:spPr>
          <a:effectLst>
            <a:outerShdw blurRad="50800" dist="50800" dir="5400000" algn="ctr" rotWithShape="0">
              <a:schemeClr val="bg1"/>
            </a:outerShdw>
          </a:effectLst>
        </p:spPr>
        <p:txBody>
          <a:bodyPr/>
          <a:lstStyle/>
          <a:p>
            <a:fld id="{F9D96BC4-15DC-467A-8A2C-755170F878F5}" type="datetime3">
              <a:rPr lang="en-US" smtClean="0"/>
              <a:pPr/>
              <a:t>26 October 2022</a:t>
            </a:fld>
            <a:endParaRPr lang="en-US" dirty="0"/>
          </a:p>
        </p:txBody>
      </p:sp>
      <p:sp>
        <p:nvSpPr>
          <p:cNvPr id="6" name="Footer Placeholder 5"/>
          <p:cNvSpPr>
            <a:spLocks noGrp="1"/>
          </p:cNvSpPr>
          <p:nvPr>
            <p:ph type="ftr" sz="quarter" idx="11"/>
          </p:nvPr>
        </p:nvSpPr>
        <p:spPr/>
        <p:txBody>
          <a:bodyPr/>
          <a:lstStyle/>
          <a:p>
            <a:r>
              <a:rPr lang="en-US"/>
              <a:t>School of Computing</a:t>
            </a:r>
          </a:p>
        </p:txBody>
      </p:sp>
      <p:sp>
        <p:nvSpPr>
          <p:cNvPr id="5" name="Slide Number Placeholder 4"/>
          <p:cNvSpPr>
            <a:spLocks noGrp="1"/>
          </p:cNvSpPr>
          <p:nvPr>
            <p:ph type="sldNum" sz="quarter" idx="12"/>
          </p:nvPr>
        </p:nvSpPr>
        <p:spPr/>
        <p:txBody>
          <a:bodyPr/>
          <a:lstStyle/>
          <a:p>
            <a:fld id="{C0EC1BDC-9B67-430D-970A-E36C75175141}" type="slidenum">
              <a:rPr lang="en-US" smtClean="0"/>
              <a:pPr/>
              <a:t>1</a:t>
            </a:fld>
            <a:endParaRPr lang="en-US"/>
          </a:p>
        </p:txBody>
      </p:sp>
      <p:pic>
        <p:nvPicPr>
          <p:cNvPr id="2" name="Picture 1" descr="HEADER New copy">
            <a:extLst>
              <a:ext uri="{FF2B5EF4-FFF2-40B4-BE49-F238E27FC236}">
                <a16:creationId xmlns:a16="http://schemas.microsoft.com/office/drawing/2014/main" id="{29E2CEAE-1573-4F9B-3915-261CA7482DF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00150" y="228600"/>
            <a:ext cx="6591300" cy="917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F4515-899B-CC70-737E-EF459175DA68}"/>
              </a:ext>
            </a:extLst>
          </p:cNvPr>
          <p:cNvSpPr>
            <a:spLocks noGrp="1"/>
          </p:cNvSpPr>
          <p:nvPr>
            <p:ph type="title"/>
          </p:nvPr>
        </p:nvSpPr>
        <p:spPr/>
        <p:txBody>
          <a:bodyPr/>
          <a:lstStyle/>
          <a:p>
            <a:r>
              <a:rPr lang="en-IN" dirty="0"/>
              <a:t>Modules</a:t>
            </a:r>
          </a:p>
        </p:txBody>
      </p:sp>
      <p:sp>
        <p:nvSpPr>
          <p:cNvPr id="3" name="Content Placeholder 2">
            <a:extLst>
              <a:ext uri="{FF2B5EF4-FFF2-40B4-BE49-F238E27FC236}">
                <a16:creationId xmlns:a16="http://schemas.microsoft.com/office/drawing/2014/main" id="{3E282475-094A-5F46-2D01-49529985935F}"/>
              </a:ext>
            </a:extLst>
          </p:cNvPr>
          <p:cNvSpPr>
            <a:spLocks noGrp="1"/>
          </p:cNvSpPr>
          <p:nvPr>
            <p:ph idx="1"/>
          </p:nvPr>
        </p:nvSpPr>
        <p:spPr/>
        <p:txBody>
          <a:bodyPr>
            <a:normAutofit fontScale="77500" lnSpcReduction="20000"/>
          </a:bodyPr>
          <a:lstStyle/>
          <a:p>
            <a:r>
              <a:rPr lang="en-GB" sz="3200" b="1" dirty="0">
                <a:latin typeface="Times New Roman" panose="02020603050405020304" pitchFamily="18" charset="0"/>
                <a:cs typeface="Times New Roman" panose="02020603050405020304" pitchFamily="18" charset="0"/>
              </a:rPr>
              <a:t>Psycopg2:- </a:t>
            </a:r>
            <a:r>
              <a:rPr lang="en-GB" sz="3200" dirty="0">
                <a:latin typeface="Times New Roman" panose="02020603050405020304" pitchFamily="18" charset="0"/>
                <a:cs typeface="Times New Roman" panose="02020603050405020304" pitchFamily="18" charset="0"/>
              </a:rPr>
              <a:t>A plugin for connecting backend Django with </a:t>
            </a:r>
            <a:r>
              <a:rPr lang="en-GB" sz="3200" dirty="0" err="1">
                <a:latin typeface="Times New Roman" panose="02020603050405020304" pitchFamily="18" charset="0"/>
                <a:cs typeface="Times New Roman" panose="02020603050405020304" pitchFamily="18" charset="0"/>
              </a:rPr>
              <a:t>postgresql</a:t>
            </a:r>
            <a:r>
              <a:rPr lang="en-GB" sz="3200" dirty="0">
                <a:latin typeface="Times New Roman" panose="02020603050405020304" pitchFamily="18" charset="0"/>
                <a:cs typeface="Times New Roman" panose="02020603050405020304" pitchFamily="18" charset="0"/>
              </a:rPr>
              <a:t> database and performing the query operation.</a:t>
            </a:r>
          </a:p>
          <a:p>
            <a:r>
              <a:rPr lang="en-GB" sz="3200" b="1" dirty="0" err="1">
                <a:latin typeface="Times New Roman" panose="02020603050405020304" pitchFamily="18" charset="0"/>
                <a:cs typeface="Times New Roman" panose="02020603050405020304" pitchFamily="18" charset="0"/>
              </a:rPr>
              <a:t>Send_email</a:t>
            </a:r>
            <a:r>
              <a:rPr lang="en-GB" sz="3200" b="1" dirty="0">
                <a:latin typeface="Times New Roman" panose="02020603050405020304" pitchFamily="18" charset="0"/>
                <a:cs typeface="Times New Roman" panose="02020603050405020304" pitchFamily="18" charset="0"/>
              </a:rPr>
              <a:t>():- </a:t>
            </a:r>
            <a:r>
              <a:rPr lang="en-GB" sz="3200" dirty="0">
                <a:latin typeface="Times New Roman" panose="02020603050405020304" pitchFamily="18" charset="0"/>
                <a:cs typeface="Times New Roman" panose="02020603050405020304" pitchFamily="18" charset="0"/>
              </a:rPr>
              <a:t>A </a:t>
            </a:r>
            <a:r>
              <a:rPr lang="en-GB" sz="3200" dirty="0" err="1">
                <a:latin typeface="Times New Roman" panose="02020603050405020304" pitchFamily="18" charset="0"/>
                <a:cs typeface="Times New Roman" panose="02020603050405020304" pitchFamily="18" charset="0"/>
              </a:rPr>
              <a:t>Django.email</a:t>
            </a:r>
            <a:r>
              <a:rPr lang="en-GB" sz="3200" dirty="0">
                <a:latin typeface="Times New Roman" panose="02020603050405020304" pitchFamily="18" charset="0"/>
                <a:cs typeface="Times New Roman" panose="02020603050405020304" pitchFamily="18" charset="0"/>
              </a:rPr>
              <a:t> plugin to send auto-generated email from the server to the user regarding the status of his/her submission.</a:t>
            </a:r>
          </a:p>
          <a:p>
            <a:r>
              <a:rPr lang="en-GB" sz="3200" b="1" dirty="0">
                <a:latin typeface="Times New Roman" panose="02020603050405020304" pitchFamily="18" charset="0"/>
                <a:cs typeface="Times New Roman" panose="02020603050405020304" pitchFamily="18" charset="0"/>
              </a:rPr>
              <a:t>Django-Heroku:- </a:t>
            </a:r>
            <a:r>
              <a:rPr lang="en-GB" sz="3200" dirty="0">
                <a:latin typeface="Times New Roman" panose="02020603050405020304" pitchFamily="18" charset="0"/>
                <a:cs typeface="Times New Roman" panose="02020603050405020304" pitchFamily="18" charset="0"/>
              </a:rPr>
              <a:t>A Heroku plugin for connecting the Heroku cloud base with our local Application.</a:t>
            </a:r>
          </a:p>
          <a:p>
            <a:r>
              <a:rPr lang="en-GB" sz="3200" b="1" dirty="0" err="1">
                <a:latin typeface="Times New Roman" panose="02020603050405020304" pitchFamily="18" charset="0"/>
                <a:cs typeface="Times New Roman" panose="02020603050405020304" pitchFamily="18" charset="0"/>
              </a:rPr>
              <a:t>Gunicorn</a:t>
            </a:r>
            <a:r>
              <a:rPr lang="en-GB" sz="3200" b="1" dirty="0">
                <a:latin typeface="Times New Roman" panose="02020603050405020304" pitchFamily="18" charset="0"/>
                <a:cs typeface="Times New Roman" panose="02020603050405020304" pitchFamily="18" charset="0"/>
              </a:rPr>
              <a:t>:- </a:t>
            </a:r>
            <a:r>
              <a:rPr lang="en-GB" sz="3200" dirty="0">
                <a:latin typeface="Times New Roman" panose="02020603050405020304" pitchFamily="18" charset="0"/>
                <a:cs typeface="Times New Roman" panose="02020603050405020304" pitchFamily="18" charset="0"/>
              </a:rPr>
              <a:t>Determines what type of Web Application it is i.e. identifies it as WSGI(Web Server Gateway Interface) or ASGI (Asynchronous Server Gateway Interface) and acts as a medium to serve requests from Heroku cloud server to web application in the backend.</a:t>
            </a:r>
            <a:endParaRPr lang="en-IN" sz="2800" b="1" dirty="0">
              <a:latin typeface="Times New Roman" panose="02020603050405020304" pitchFamily="18" charset="0"/>
              <a:cs typeface="Times New Roman" panose="02020603050405020304" pitchFamily="18" charset="0"/>
            </a:endParaRPr>
          </a:p>
          <a:p>
            <a:endParaRPr lang="en-IN" dirty="0"/>
          </a:p>
        </p:txBody>
      </p:sp>
      <p:sp>
        <p:nvSpPr>
          <p:cNvPr id="4" name="Date Placeholder 3">
            <a:extLst>
              <a:ext uri="{FF2B5EF4-FFF2-40B4-BE49-F238E27FC236}">
                <a16:creationId xmlns:a16="http://schemas.microsoft.com/office/drawing/2014/main" id="{C3246454-C046-96E1-5EF0-A4F2C726015A}"/>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2B3AD6BD-87F5-EA23-3C2F-E87ACAD8F913}"/>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4155A0E9-0F7D-A3AD-252A-704BF235F5DC}"/>
              </a:ext>
            </a:extLst>
          </p:cNvPr>
          <p:cNvSpPr>
            <a:spLocks noGrp="1"/>
          </p:cNvSpPr>
          <p:nvPr>
            <p:ph type="sldNum" sz="quarter" idx="12"/>
          </p:nvPr>
        </p:nvSpPr>
        <p:spPr/>
        <p:txBody>
          <a:bodyPr/>
          <a:lstStyle/>
          <a:p>
            <a:fld id="{7B28076C-CE04-4A00-BFAA-A90EA8355859}" type="slidenum">
              <a:rPr lang="en-US" smtClean="0"/>
              <a:pPr/>
              <a:t>10</a:t>
            </a:fld>
            <a:endParaRPr lang="en-US"/>
          </a:p>
        </p:txBody>
      </p:sp>
    </p:spTree>
    <p:extLst>
      <p:ext uri="{BB962C8B-B14F-4D97-AF65-F5344CB8AC3E}">
        <p14:creationId xmlns:p14="http://schemas.microsoft.com/office/powerpoint/2010/main" val="3175737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5E152-4738-6276-98FB-27D6C21009B1}"/>
              </a:ext>
            </a:extLst>
          </p:cNvPr>
          <p:cNvSpPr>
            <a:spLocks noGrp="1"/>
          </p:cNvSpPr>
          <p:nvPr>
            <p:ph type="title"/>
          </p:nvPr>
        </p:nvSpPr>
        <p:spPr/>
        <p:txBody>
          <a:bodyPr/>
          <a:lstStyle/>
          <a:p>
            <a:r>
              <a:rPr lang="en-IN" dirty="0"/>
              <a:t>Project Management Plan</a:t>
            </a:r>
          </a:p>
        </p:txBody>
      </p:sp>
      <p:sp>
        <p:nvSpPr>
          <p:cNvPr id="3" name="Content Placeholder 2">
            <a:extLst>
              <a:ext uri="{FF2B5EF4-FFF2-40B4-BE49-F238E27FC236}">
                <a16:creationId xmlns:a16="http://schemas.microsoft.com/office/drawing/2014/main" id="{30117EB5-790A-0AAF-6676-3B49D4AB8657}"/>
              </a:ext>
            </a:extLst>
          </p:cNvPr>
          <p:cNvSpPr>
            <a:spLocks noGrp="1"/>
          </p:cNvSpPr>
          <p:nvPr>
            <p:ph idx="1"/>
          </p:nvPr>
        </p:nvSpPr>
        <p:spPr/>
        <p:txBody>
          <a:bodyPr>
            <a:normAutofit/>
          </a:bodyPr>
          <a:lstStyle/>
          <a:p>
            <a:r>
              <a:rPr lang="en-IN" sz="2400" dirty="0"/>
              <a:t>Planning: </a:t>
            </a:r>
          </a:p>
          <a:p>
            <a:pPr lvl="1"/>
            <a:r>
              <a:rPr lang="en-IN" sz="2000" dirty="0"/>
              <a:t>Discussion with dean mam and professors</a:t>
            </a:r>
          </a:p>
          <a:p>
            <a:r>
              <a:rPr lang="en-IN" sz="2400" dirty="0"/>
              <a:t>Designing: </a:t>
            </a:r>
          </a:p>
          <a:p>
            <a:pPr lvl="1"/>
            <a:r>
              <a:rPr lang="en-IN" sz="2000" dirty="0"/>
              <a:t>Used Figma for designing </a:t>
            </a:r>
          </a:p>
          <a:p>
            <a:r>
              <a:rPr lang="en-IN" sz="2400" dirty="0"/>
              <a:t>Development:</a:t>
            </a:r>
          </a:p>
          <a:p>
            <a:pPr lvl="1"/>
            <a:r>
              <a:rPr lang="en-IN" sz="2000" dirty="0"/>
              <a:t>Used VS code </a:t>
            </a:r>
          </a:p>
          <a:p>
            <a:r>
              <a:rPr lang="en-IN" sz="2400" dirty="0"/>
              <a:t>Testing: </a:t>
            </a:r>
          </a:p>
          <a:p>
            <a:pPr lvl="1"/>
            <a:r>
              <a:rPr lang="en-IN" sz="2000" dirty="0"/>
              <a:t>3 Testing were done</a:t>
            </a:r>
          </a:p>
          <a:p>
            <a:r>
              <a:rPr lang="en-IN" sz="2400" dirty="0"/>
              <a:t>Deploying:</a:t>
            </a:r>
          </a:p>
          <a:p>
            <a:pPr lvl="1"/>
            <a:r>
              <a:rPr lang="en-IN" sz="2000" dirty="0"/>
              <a:t>Deployed in Heroku, and used GoDaddy for Domain</a:t>
            </a:r>
          </a:p>
          <a:p>
            <a:pPr marL="0" indent="0">
              <a:buNone/>
            </a:pPr>
            <a:endParaRPr lang="en-IN" sz="2400" dirty="0"/>
          </a:p>
          <a:p>
            <a:endParaRPr lang="en-IN" sz="2400" dirty="0"/>
          </a:p>
        </p:txBody>
      </p:sp>
      <p:sp>
        <p:nvSpPr>
          <p:cNvPr id="4" name="Date Placeholder 3">
            <a:extLst>
              <a:ext uri="{FF2B5EF4-FFF2-40B4-BE49-F238E27FC236}">
                <a16:creationId xmlns:a16="http://schemas.microsoft.com/office/drawing/2014/main" id="{21388AF9-E6A0-5C08-9EB9-83CA9B982CC6}"/>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4C49FC0E-3957-210D-5B2A-65160391F1F2}"/>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BEB5DDA4-E918-CBD7-91E1-A18F138876BA}"/>
              </a:ext>
            </a:extLst>
          </p:cNvPr>
          <p:cNvSpPr>
            <a:spLocks noGrp="1"/>
          </p:cNvSpPr>
          <p:nvPr>
            <p:ph type="sldNum" sz="quarter" idx="12"/>
          </p:nvPr>
        </p:nvSpPr>
        <p:spPr/>
        <p:txBody>
          <a:bodyPr/>
          <a:lstStyle/>
          <a:p>
            <a:fld id="{7B28076C-CE04-4A00-BFAA-A90EA8355859}" type="slidenum">
              <a:rPr lang="en-US" smtClean="0"/>
              <a:pPr/>
              <a:t>11</a:t>
            </a:fld>
            <a:endParaRPr lang="en-US"/>
          </a:p>
        </p:txBody>
      </p:sp>
    </p:spTree>
    <p:extLst>
      <p:ext uri="{BB962C8B-B14F-4D97-AF65-F5344CB8AC3E}">
        <p14:creationId xmlns:p14="http://schemas.microsoft.com/office/powerpoint/2010/main" val="35270684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5E152-4738-6276-98FB-27D6C21009B1}"/>
              </a:ext>
            </a:extLst>
          </p:cNvPr>
          <p:cNvSpPr>
            <a:spLocks noGrp="1"/>
          </p:cNvSpPr>
          <p:nvPr>
            <p:ph type="title"/>
          </p:nvPr>
        </p:nvSpPr>
        <p:spPr/>
        <p:txBody>
          <a:bodyPr/>
          <a:lstStyle/>
          <a:p>
            <a:r>
              <a:rPr lang="en-IN" dirty="0"/>
              <a:t>Project Management Plan</a:t>
            </a:r>
          </a:p>
        </p:txBody>
      </p:sp>
      <p:sp>
        <p:nvSpPr>
          <p:cNvPr id="3" name="Content Placeholder 2">
            <a:extLst>
              <a:ext uri="{FF2B5EF4-FFF2-40B4-BE49-F238E27FC236}">
                <a16:creationId xmlns:a16="http://schemas.microsoft.com/office/drawing/2014/main" id="{30117EB5-790A-0AAF-6676-3B49D4AB8657}"/>
              </a:ext>
            </a:extLst>
          </p:cNvPr>
          <p:cNvSpPr>
            <a:spLocks noGrp="1"/>
          </p:cNvSpPr>
          <p:nvPr>
            <p:ph idx="1"/>
          </p:nvPr>
        </p:nvSpPr>
        <p:spPr/>
        <p:txBody>
          <a:bodyPr>
            <a:normAutofit/>
          </a:bodyPr>
          <a:lstStyle/>
          <a:p>
            <a:r>
              <a:rPr lang="en-US" sz="2400" dirty="0"/>
              <a:t>The project registration and guide selection is a module for the final year and it is deployed in Heroku. </a:t>
            </a:r>
          </a:p>
          <a:p>
            <a:r>
              <a:rPr lang="en-US" sz="2400" dirty="0"/>
              <a:t>We have planned to implement some more modules such as PT-1 and PT-2 for pre-final year students, project registration, guide selection, type selection, and files upload(project documents and ppt) for the pre final year and final year students.</a:t>
            </a:r>
            <a:endParaRPr lang="en-IN" sz="2400" dirty="0"/>
          </a:p>
          <a:p>
            <a:r>
              <a:rPr lang="en-US" sz="2400" dirty="0"/>
              <a:t>This modules helps in maintaining the projects done by the final and pre-final year students with ease. This makes the job much easier for both the department and students.</a:t>
            </a:r>
          </a:p>
        </p:txBody>
      </p:sp>
      <p:sp>
        <p:nvSpPr>
          <p:cNvPr id="4" name="Date Placeholder 3">
            <a:extLst>
              <a:ext uri="{FF2B5EF4-FFF2-40B4-BE49-F238E27FC236}">
                <a16:creationId xmlns:a16="http://schemas.microsoft.com/office/drawing/2014/main" id="{21388AF9-E6A0-5C08-9EB9-83CA9B982CC6}"/>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4C49FC0E-3957-210D-5B2A-65160391F1F2}"/>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BEB5DDA4-E918-CBD7-91E1-A18F138876BA}"/>
              </a:ext>
            </a:extLst>
          </p:cNvPr>
          <p:cNvSpPr>
            <a:spLocks noGrp="1"/>
          </p:cNvSpPr>
          <p:nvPr>
            <p:ph type="sldNum" sz="quarter" idx="12"/>
          </p:nvPr>
        </p:nvSpPr>
        <p:spPr/>
        <p:txBody>
          <a:bodyPr/>
          <a:lstStyle/>
          <a:p>
            <a:fld id="{7B28076C-CE04-4A00-BFAA-A90EA8355859}" type="slidenum">
              <a:rPr lang="en-US" smtClean="0"/>
              <a:pPr/>
              <a:t>12</a:t>
            </a:fld>
            <a:endParaRPr lang="en-US"/>
          </a:p>
        </p:txBody>
      </p:sp>
    </p:spTree>
    <p:extLst>
      <p:ext uri="{BB962C8B-B14F-4D97-AF65-F5344CB8AC3E}">
        <p14:creationId xmlns:p14="http://schemas.microsoft.com/office/powerpoint/2010/main" val="21215848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5E152-4738-6276-98FB-27D6C21009B1}"/>
              </a:ext>
            </a:extLst>
          </p:cNvPr>
          <p:cNvSpPr>
            <a:spLocks noGrp="1"/>
          </p:cNvSpPr>
          <p:nvPr>
            <p:ph type="title"/>
          </p:nvPr>
        </p:nvSpPr>
        <p:spPr/>
        <p:txBody>
          <a:bodyPr/>
          <a:lstStyle/>
          <a:p>
            <a:r>
              <a:rPr lang="en-IN" dirty="0"/>
              <a:t>Project Management Plan</a:t>
            </a:r>
          </a:p>
        </p:txBody>
      </p:sp>
      <p:sp>
        <p:nvSpPr>
          <p:cNvPr id="3" name="Content Placeholder 2">
            <a:extLst>
              <a:ext uri="{FF2B5EF4-FFF2-40B4-BE49-F238E27FC236}">
                <a16:creationId xmlns:a16="http://schemas.microsoft.com/office/drawing/2014/main" id="{30117EB5-790A-0AAF-6676-3B49D4AB8657}"/>
              </a:ext>
            </a:extLst>
          </p:cNvPr>
          <p:cNvSpPr>
            <a:spLocks noGrp="1"/>
          </p:cNvSpPr>
          <p:nvPr>
            <p:ph idx="1"/>
          </p:nvPr>
        </p:nvSpPr>
        <p:spPr/>
        <p:txBody>
          <a:bodyPr>
            <a:normAutofit/>
          </a:bodyPr>
          <a:lstStyle/>
          <a:p>
            <a:r>
              <a:rPr lang="en-US" sz="2400" dirty="0"/>
              <a:t>We are planning to implement a cloud storage to collect all the project documents , ppt and course/internship certifications.</a:t>
            </a:r>
          </a:p>
          <a:p>
            <a:r>
              <a:rPr lang="en-US" sz="2400" dirty="0"/>
              <a:t>This projects is used by the department to collect the student details, project details, guide details and to check and review the ppt and documentation. The staffs can also give the comments, suggestions and remarks on the project and the students can review it and can work in it.</a:t>
            </a:r>
          </a:p>
        </p:txBody>
      </p:sp>
      <p:sp>
        <p:nvSpPr>
          <p:cNvPr id="4" name="Date Placeholder 3">
            <a:extLst>
              <a:ext uri="{FF2B5EF4-FFF2-40B4-BE49-F238E27FC236}">
                <a16:creationId xmlns:a16="http://schemas.microsoft.com/office/drawing/2014/main" id="{21388AF9-E6A0-5C08-9EB9-83CA9B982CC6}"/>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4C49FC0E-3957-210D-5B2A-65160391F1F2}"/>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BEB5DDA4-E918-CBD7-91E1-A18F138876BA}"/>
              </a:ext>
            </a:extLst>
          </p:cNvPr>
          <p:cNvSpPr>
            <a:spLocks noGrp="1"/>
          </p:cNvSpPr>
          <p:nvPr>
            <p:ph type="sldNum" sz="quarter" idx="12"/>
          </p:nvPr>
        </p:nvSpPr>
        <p:spPr/>
        <p:txBody>
          <a:bodyPr/>
          <a:lstStyle/>
          <a:p>
            <a:fld id="{7B28076C-CE04-4A00-BFAA-A90EA8355859}" type="slidenum">
              <a:rPr lang="en-US" smtClean="0"/>
              <a:pPr/>
              <a:t>13</a:t>
            </a:fld>
            <a:endParaRPr lang="en-US"/>
          </a:p>
        </p:txBody>
      </p:sp>
    </p:spTree>
    <p:extLst>
      <p:ext uri="{BB962C8B-B14F-4D97-AF65-F5344CB8AC3E}">
        <p14:creationId xmlns:p14="http://schemas.microsoft.com/office/powerpoint/2010/main" val="3492710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DC1D4-DE67-2946-A8FF-93AC855055B4}"/>
              </a:ext>
            </a:extLst>
          </p:cNvPr>
          <p:cNvSpPr>
            <a:spLocks noGrp="1"/>
          </p:cNvSpPr>
          <p:nvPr>
            <p:ph type="title"/>
          </p:nvPr>
        </p:nvSpPr>
        <p:spPr/>
        <p:txBody>
          <a:bodyPr>
            <a:normAutofit/>
          </a:bodyPr>
          <a:lstStyle/>
          <a:p>
            <a:r>
              <a:rPr lang="en-IN" dirty="0"/>
              <a:t>Application Screen shots</a:t>
            </a:r>
          </a:p>
        </p:txBody>
      </p:sp>
      <p:sp>
        <p:nvSpPr>
          <p:cNvPr id="3" name="Content Placeholder 2">
            <a:extLst>
              <a:ext uri="{FF2B5EF4-FFF2-40B4-BE49-F238E27FC236}">
                <a16:creationId xmlns:a16="http://schemas.microsoft.com/office/drawing/2014/main" id="{78B15DB6-E60C-E485-1606-A7AA96816E4C}"/>
              </a:ext>
            </a:extLst>
          </p:cNvPr>
          <p:cNvSpPr>
            <a:spLocks noGrp="1"/>
          </p:cNvSpPr>
          <p:nvPr>
            <p:ph idx="1"/>
          </p:nvPr>
        </p:nvSpPr>
        <p:spPr/>
        <p:txBody>
          <a:bodyPr/>
          <a:lstStyle/>
          <a:p>
            <a:endParaRPr lang="en-IN"/>
          </a:p>
        </p:txBody>
      </p:sp>
      <p:sp>
        <p:nvSpPr>
          <p:cNvPr id="4" name="Date Placeholder 3">
            <a:extLst>
              <a:ext uri="{FF2B5EF4-FFF2-40B4-BE49-F238E27FC236}">
                <a16:creationId xmlns:a16="http://schemas.microsoft.com/office/drawing/2014/main" id="{823F82D5-2B9A-F34B-8C06-CF42F1567273}"/>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0861D8C4-255A-3586-515E-98007BC04B7F}"/>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256B1746-0F5B-831F-0B1D-BB6250FC420B}"/>
              </a:ext>
            </a:extLst>
          </p:cNvPr>
          <p:cNvSpPr>
            <a:spLocks noGrp="1"/>
          </p:cNvSpPr>
          <p:nvPr>
            <p:ph type="sldNum" sz="quarter" idx="12"/>
          </p:nvPr>
        </p:nvSpPr>
        <p:spPr/>
        <p:txBody>
          <a:bodyPr/>
          <a:lstStyle/>
          <a:p>
            <a:fld id="{7B28076C-CE04-4A00-BFAA-A90EA8355859}" type="slidenum">
              <a:rPr lang="en-US" smtClean="0"/>
              <a:pPr/>
              <a:t>14</a:t>
            </a:fld>
            <a:endParaRPr lang="en-US"/>
          </a:p>
        </p:txBody>
      </p:sp>
      <p:pic>
        <p:nvPicPr>
          <p:cNvPr id="7" name="Picture 6">
            <a:extLst>
              <a:ext uri="{FF2B5EF4-FFF2-40B4-BE49-F238E27FC236}">
                <a16:creationId xmlns:a16="http://schemas.microsoft.com/office/drawing/2014/main" id="{AAFC4711-BC44-90D7-B437-96E3075EBBC3}"/>
              </a:ext>
            </a:extLst>
          </p:cNvPr>
          <p:cNvPicPr>
            <a:picLocks noChangeAspect="1"/>
          </p:cNvPicPr>
          <p:nvPr/>
        </p:nvPicPr>
        <p:blipFill>
          <a:blip r:embed="rId2"/>
          <a:stretch>
            <a:fillRect/>
          </a:stretch>
        </p:blipFill>
        <p:spPr>
          <a:xfrm>
            <a:off x="331620" y="1295400"/>
            <a:ext cx="4011780" cy="5060950"/>
          </a:xfrm>
          <a:prstGeom prst="rect">
            <a:avLst/>
          </a:prstGeom>
        </p:spPr>
      </p:pic>
      <p:pic>
        <p:nvPicPr>
          <p:cNvPr id="8" name="Picture 7">
            <a:extLst>
              <a:ext uri="{FF2B5EF4-FFF2-40B4-BE49-F238E27FC236}">
                <a16:creationId xmlns:a16="http://schemas.microsoft.com/office/drawing/2014/main" id="{2AF69C95-50C7-4FDB-7019-14389C09D318}"/>
              </a:ext>
            </a:extLst>
          </p:cNvPr>
          <p:cNvPicPr>
            <a:picLocks noChangeAspect="1"/>
          </p:cNvPicPr>
          <p:nvPr/>
        </p:nvPicPr>
        <p:blipFill>
          <a:blip r:embed="rId3"/>
          <a:stretch>
            <a:fillRect/>
          </a:stretch>
        </p:blipFill>
        <p:spPr>
          <a:xfrm>
            <a:off x="4376080" y="1295401"/>
            <a:ext cx="4468980" cy="5060950"/>
          </a:xfrm>
          <a:prstGeom prst="rect">
            <a:avLst/>
          </a:prstGeom>
        </p:spPr>
      </p:pic>
    </p:spTree>
    <p:extLst>
      <p:ext uri="{BB962C8B-B14F-4D97-AF65-F5344CB8AC3E}">
        <p14:creationId xmlns:p14="http://schemas.microsoft.com/office/powerpoint/2010/main" val="14056116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DC1D4-DE67-2946-A8FF-93AC855055B4}"/>
              </a:ext>
            </a:extLst>
          </p:cNvPr>
          <p:cNvSpPr>
            <a:spLocks noGrp="1"/>
          </p:cNvSpPr>
          <p:nvPr>
            <p:ph type="title"/>
          </p:nvPr>
        </p:nvSpPr>
        <p:spPr/>
        <p:txBody>
          <a:bodyPr>
            <a:normAutofit/>
          </a:bodyPr>
          <a:lstStyle/>
          <a:p>
            <a:r>
              <a:rPr lang="en-IN" dirty="0"/>
              <a:t>Application Screen shots</a:t>
            </a:r>
          </a:p>
        </p:txBody>
      </p:sp>
      <p:sp>
        <p:nvSpPr>
          <p:cNvPr id="4" name="Date Placeholder 3">
            <a:extLst>
              <a:ext uri="{FF2B5EF4-FFF2-40B4-BE49-F238E27FC236}">
                <a16:creationId xmlns:a16="http://schemas.microsoft.com/office/drawing/2014/main" id="{823F82D5-2B9A-F34B-8C06-CF42F1567273}"/>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0861D8C4-255A-3586-515E-98007BC04B7F}"/>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256B1746-0F5B-831F-0B1D-BB6250FC420B}"/>
              </a:ext>
            </a:extLst>
          </p:cNvPr>
          <p:cNvSpPr>
            <a:spLocks noGrp="1"/>
          </p:cNvSpPr>
          <p:nvPr>
            <p:ph type="sldNum" sz="quarter" idx="12"/>
          </p:nvPr>
        </p:nvSpPr>
        <p:spPr/>
        <p:txBody>
          <a:bodyPr/>
          <a:lstStyle/>
          <a:p>
            <a:fld id="{7B28076C-CE04-4A00-BFAA-A90EA8355859}" type="slidenum">
              <a:rPr lang="en-US" smtClean="0"/>
              <a:pPr/>
              <a:t>15</a:t>
            </a:fld>
            <a:endParaRPr lang="en-US"/>
          </a:p>
        </p:txBody>
      </p:sp>
      <p:pic>
        <p:nvPicPr>
          <p:cNvPr id="9" name="Picture 8">
            <a:extLst>
              <a:ext uri="{FF2B5EF4-FFF2-40B4-BE49-F238E27FC236}">
                <a16:creationId xmlns:a16="http://schemas.microsoft.com/office/drawing/2014/main" id="{B67BA2DD-D8B3-9425-60CD-3FB71D2481D5}"/>
              </a:ext>
            </a:extLst>
          </p:cNvPr>
          <p:cNvPicPr>
            <a:picLocks noChangeAspect="1"/>
          </p:cNvPicPr>
          <p:nvPr/>
        </p:nvPicPr>
        <p:blipFill>
          <a:blip r:embed="rId2"/>
          <a:stretch>
            <a:fillRect/>
          </a:stretch>
        </p:blipFill>
        <p:spPr>
          <a:xfrm>
            <a:off x="378436" y="1295400"/>
            <a:ext cx="4345964" cy="5164461"/>
          </a:xfrm>
          <a:prstGeom prst="rect">
            <a:avLst/>
          </a:prstGeom>
        </p:spPr>
      </p:pic>
      <p:pic>
        <p:nvPicPr>
          <p:cNvPr id="10" name="Picture 9">
            <a:extLst>
              <a:ext uri="{FF2B5EF4-FFF2-40B4-BE49-F238E27FC236}">
                <a16:creationId xmlns:a16="http://schemas.microsoft.com/office/drawing/2014/main" id="{5886CC59-D176-2593-A9A0-A177848ECAF1}"/>
              </a:ext>
            </a:extLst>
          </p:cNvPr>
          <p:cNvPicPr>
            <a:picLocks noChangeAspect="1"/>
          </p:cNvPicPr>
          <p:nvPr/>
        </p:nvPicPr>
        <p:blipFill>
          <a:blip r:embed="rId3"/>
          <a:stretch>
            <a:fillRect/>
          </a:stretch>
        </p:blipFill>
        <p:spPr>
          <a:xfrm>
            <a:off x="4803165" y="1295400"/>
            <a:ext cx="3962400" cy="5164460"/>
          </a:xfrm>
          <a:prstGeom prst="rect">
            <a:avLst/>
          </a:prstGeom>
        </p:spPr>
      </p:pic>
    </p:spTree>
    <p:extLst>
      <p:ext uri="{BB962C8B-B14F-4D97-AF65-F5344CB8AC3E}">
        <p14:creationId xmlns:p14="http://schemas.microsoft.com/office/powerpoint/2010/main" val="34209728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DC1D4-DE67-2946-A8FF-93AC855055B4}"/>
              </a:ext>
            </a:extLst>
          </p:cNvPr>
          <p:cNvSpPr>
            <a:spLocks noGrp="1"/>
          </p:cNvSpPr>
          <p:nvPr>
            <p:ph type="title"/>
          </p:nvPr>
        </p:nvSpPr>
        <p:spPr/>
        <p:txBody>
          <a:bodyPr>
            <a:normAutofit/>
          </a:bodyPr>
          <a:lstStyle/>
          <a:p>
            <a:r>
              <a:rPr lang="en-IN" dirty="0"/>
              <a:t>Application Screen shots</a:t>
            </a:r>
          </a:p>
        </p:txBody>
      </p:sp>
      <p:sp>
        <p:nvSpPr>
          <p:cNvPr id="4" name="Date Placeholder 3">
            <a:extLst>
              <a:ext uri="{FF2B5EF4-FFF2-40B4-BE49-F238E27FC236}">
                <a16:creationId xmlns:a16="http://schemas.microsoft.com/office/drawing/2014/main" id="{823F82D5-2B9A-F34B-8C06-CF42F1567273}"/>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0861D8C4-255A-3586-515E-98007BC04B7F}"/>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256B1746-0F5B-831F-0B1D-BB6250FC420B}"/>
              </a:ext>
            </a:extLst>
          </p:cNvPr>
          <p:cNvSpPr>
            <a:spLocks noGrp="1"/>
          </p:cNvSpPr>
          <p:nvPr>
            <p:ph type="sldNum" sz="quarter" idx="12"/>
          </p:nvPr>
        </p:nvSpPr>
        <p:spPr/>
        <p:txBody>
          <a:bodyPr/>
          <a:lstStyle/>
          <a:p>
            <a:fld id="{7B28076C-CE04-4A00-BFAA-A90EA8355859}" type="slidenum">
              <a:rPr lang="en-US" smtClean="0"/>
              <a:pPr/>
              <a:t>16</a:t>
            </a:fld>
            <a:endParaRPr lang="en-US"/>
          </a:p>
        </p:txBody>
      </p:sp>
      <p:pic>
        <p:nvPicPr>
          <p:cNvPr id="3" name="Picture 2">
            <a:extLst>
              <a:ext uri="{FF2B5EF4-FFF2-40B4-BE49-F238E27FC236}">
                <a16:creationId xmlns:a16="http://schemas.microsoft.com/office/drawing/2014/main" id="{7C71677D-285F-3364-7F3E-68B0704A8122}"/>
              </a:ext>
            </a:extLst>
          </p:cNvPr>
          <p:cNvPicPr>
            <a:picLocks noChangeAspect="1"/>
          </p:cNvPicPr>
          <p:nvPr/>
        </p:nvPicPr>
        <p:blipFill>
          <a:blip r:embed="rId2"/>
          <a:stretch>
            <a:fillRect/>
          </a:stretch>
        </p:blipFill>
        <p:spPr>
          <a:xfrm>
            <a:off x="372969" y="1299029"/>
            <a:ext cx="4199031" cy="5187042"/>
          </a:xfrm>
          <a:prstGeom prst="rect">
            <a:avLst/>
          </a:prstGeom>
        </p:spPr>
      </p:pic>
      <p:pic>
        <p:nvPicPr>
          <p:cNvPr id="7" name="Picture 6">
            <a:extLst>
              <a:ext uri="{FF2B5EF4-FFF2-40B4-BE49-F238E27FC236}">
                <a16:creationId xmlns:a16="http://schemas.microsoft.com/office/drawing/2014/main" id="{E8B13E67-DDC0-338E-17DF-D9C48A26DB7E}"/>
              </a:ext>
            </a:extLst>
          </p:cNvPr>
          <p:cNvPicPr>
            <a:picLocks noChangeAspect="1"/>
          </p:cNvPicPr>
          <p:nvPr/>
        </p:nvPicPr>
        <p:blipFill>
          <a:blip r:embed="rId3"/>
          <a:stretch>
            <a:fillRect/>
          </a:stretch>
        </p:blipFill>
        <p:spPr>
          <a:xfrm>
            <a:off x="4646029" y="1299029"/>
            <a:ext cx="4199031" cy="5187042"/>
          </a:xfrm>
          <a:prstGeom prst="rect">
            <a:avLst/>
          </a:prstGeom>
        </p:spPr>
      </p:pic>
    </p:spTree>
    <p:extLst>
      <p:ext uri="{BB962C8B-B14F-4D97-AF65-F5344CB8AC3E}">
        <p14:creationId xmlns:p14="http://schemas.microsoft.com/office/powerpoint/2010/main" val="30129581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DC1D4-DE67-2946-A8FF-93AC855055B4}"/>
              </a:ext>
            </a:extLst>
          </p:cNvPr>
          <p:cNvSpPr>
            <a:spLocks noGrp="1"/>
          </p:cNvSpPr>
          <p:nvPr>
            <p:ph type="title"/>
          </p:nvPr>
        </p:nvSpPr>
        <p:spPr/>
        <p:txBody>
          <a:bodyPr>
            <a:normAutofit/>
          </a:bodyPr>
          <a:lstStyle/>
          <a:p>
            <a:r>
              <a:rPr lang="en-IN" dirty="0"/>
              <a:t>Application Screen shots</a:t>
            </a:r>
          </a:p>
        </p:txBody>
      </p:sp>
      <p:sp>
        <p:nvSpPr>
          <p:cNvPr id="4" name="Date Placeholder 3">
            <a:extLst>
              <a:ext uri="{FF2B5EF4-FFF2-40B4-BE49-F238E27FC236}">
                <a16:creationId xmlns:a16="http://schemas.microsoft.com/office/drawing/2014/main" id="{823F82D5-2B9A-F34B-8C06-CF42F1567273}"/>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0861D8C4-255A-3586-515E-98007BC04B7F}"/>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256B1746-0F5B-831F-0B1D-BB6250FC420B}"/>
              </a:ext>
            </a:extLst>
          </p:cNvPr>
          <p:cNvSpPr>
            <a:spLocks noGrp="1"/>
          </p:cNvSpPr>
          <p:nvPr>
            <p:ph type="sldNum" sz="quarter" idx="12"/>
          </p:nvPr>
        </p:nvSpPr>
        <p:spPr/>
        <p:txBody>
          <a:bodyPr/>
          <a:lstStyle/>
          <a:p>
            <a:fld id="{7B28076C-CE04-4A00-BFAA-A90EA8355859}" type="slidenum">
              <a:rPr lang="en-US" smtClean="0"/>
              <a:pPr/>
              <a:t>17</a:t>
            </a:fld>
            <a:endParaRPr lang="en-US"/>
          </a:p>
        </p:txBody>
      </p:sp>
      <p:pic>
        <p:nvPicPr>
          <p:cNvPr id="8" name="Picture 7">
            <a:extLst>
              <a:ext uri="{FF2B5EF4-FFF2-40B4-BE49-F238E27FC236}">
                <a16:creationId xmlns:a16="http://schemas.microsoft.com/office/drawing/2014/main" id="{6785B615-0DC7-C907-D787-D65B5F08CDA9}"/>
              </a:ext>
            </a:extLst>
          </p:cNvPr>
          <p:cNvPicPr>
            <a:picLocks noChangeAspect="1"/>
          </p:cNvPicPr>
          <p:nvPr/>
        </p:nvPicPr>
        <p:blipFill>
          <a:blip r:embed="rId2"/>
          <a:stretch>
            <a:fillRect/>
          </a:stretch>
        </p:blipFill>
        <p:spPr>
          <a:xfrm>
            <a:off x="381001" y="1295400"/>
            <a:ext cx="4200526" cy="5060950"/>
          </a:xfrm>
          <a:prstGeom prst="rect">
            <a:avLst/>
          </a:prstGeom>
        </p:spPr>
      </p:pic>
      <p:pic>
        <p:nvPicPr>
          <p:cNvPr id="9" name="Picture 8">
            <a:extLst>
              <a:ext uri="{FF2B5EF4-FFF2-40B4-BE49-F238E27FC236}">
                <a16:creationId xmlns:a16="http://schemas.microsoft.com/office/drawing/2014/main" id="{0EFB63D1-1B74-09CA-A6F7-B4F546F09009}"/>
              </a:ext>
            </a:extLst>
          </p:cNvPr>
          <p:cNvPicPr>
            <a:picLocks noChangeAspect="1"/>
          </p:cNvPicPr>
          <p:nvPr/>
        </p:nvPicPr>
        <p:blipFill>
          <a:blip r:embed="rId3"/>
          <a:stretch>
            <a:fillRect/>
          </a:stretch>
        </p:blipFill>
        <p:spPr>
          <a:xfrm>
            <a:off x="4657727" y="1295400"/>
            <a:ext cx="4187334" cy="5060950"/>
          </a:xfrm>
          <a:prstGeom prst="rect">
            <a:avLst/>
          </a:prstGeom>
        </p:spPr>
      </p:pic>
    </p:spTree>
    <p:extLst>
      <p:ext uri="{BB962C8B-B14F-4D97-AF65-F5344CB8AC3E}">
        <p14:creationId xmlns:p14="http://schemas.microsoft.com/office/powerpoint/2010/main" val="23832552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DC1D4-DE67-2946-A8FF-93AC855055B4}"/>
              </a:ext>
            </a:extLst>
          </p:cNvPr>
          <p:cNvSpPr>
            <a:spLocks noGrp="1"/>
          </p:cNvSpPr>
          <p:nvPr>
            <p:ph type="title"/>
          </p:nvPr>
        </p:nvSpPr>
        <p:spPr/>
        <p:txBody>
          <a:bodyPr>
            <a:normAutofit/>
          </a:bodyPr>
          <a:lstStyle/>
          <a:p>
            <a:r>
              <a:rPr lang="en-IN" dirty="0"/>
              <a:t>Application Screen shots</a:t>
            </a:r>
          </a:p>
        </p:txBody>
      </p:sp>
      <p:sp>
        <p:nvSpPr>
          <p:cNvPr id="4" name="Date Placeholder 3">
            <a:extLst>
              <a:ext uri="{FF2B5EF4-FFF2-40B4-BE49-F238E27FC236}">
                <a16:creationId xmlns:a16="http://schemas.microsoft.com/office/drawing/2014/main" id="{823F82D5-2B9A-F34B-8C06-CF42F1567273}"/>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0861D8C4-255A-3586-515E-98007BC04B7F}"/>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256B1746-0F5B-831F-0B1D-BB6250FC420B}"/>
              </a:ext>
            </a:extLst>
          </p:cNvPr>
          <p:cNvSpPr>
            <a:spLocks noGrp="1"/>
          </p:cNvSpPr>
          <p:nvPr>
            <p:ph type="sldNum" sz="quarter" idx="12"/>
          </p:nvPr>
        </p:nvSpPr>
        <p:spPr/>
        <p:txBody>
          <a:bodyPr/>
          <a:lstStyle/>
          <a:p>
            <a:fld id="{7B28076C-CE04-4A00-BFAA-A90EA8355859}" type="slidenum">
              <a:rPr lang="en-US" smtClean="0"/>
              <a:pPr/>
              <a:t>18</a:t>
            </a:fld>
            <a:endParaRPr lang="en-US"/>
          </a:p>
        </p:txBody>
      </p:sp>
      <p:pic>
        <p:nvPicPr>
          <p:cNvPr id="3" name="Picture 2">
            <a:extLst>
              <a:ext uri="{FF2B5EF4-FFF2-40B4-BE49-F238E27FC236}">
                <a16:creationId xmlns:a16="http://schemas.microsoft.com/office/drawing/2014/main" id="{C0F10951-9CFB-3269-86A8-4A3182AA3819}"/>
              </a:ext>
            </a:extLst>
          </p:cNvPr>
          <p:cNvPicPr>
            <a:picLocks noChangeAspect="1"/>
          </p:cNvPicPr>
          <p:nvPr/>
        </p:nvPicPr>
        <p:blipFill>
          <a:blip r:embed="rId2"/>
          <a:stretch>
            <a:fillRect/>
          </a:stretch>
        </p:blipFill>
        <p:spPr>
          <a:xfrm>
            <a:off x="337040" y="1253347"/>
            <a:ext cx="8425960" cy="5103003"/>
          </a:xfrm>
          <a:prstGeom prst="rect">
            <a:avLst/>
          </a:prstGeom>
        </p:spPr>
      </p:pic>
    </p:spTree>
    <p:extLst>
      <p:ext uri="{BB962C8B-B14F-4D97-AF65-F5344CB8AC3E}">
        <p14:creationId xmlns:p14="http://schemas.microsoft.com/office/powerpoint/2010/main" val="34481130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DC1D4-DE67-2946-A8FF-93AC855055B4}"/>
              </a:ext>
            </a:extLst>
          </p:cNvPr>
          <p:cNvSpPr>
            <a:spLocks noGrp="1"/>
          </p:cNvSpPr>
          <p:nvPr>
            <p:ph type="title"/>
          </p:nvPr>
        </p:nvSpPr>
        <p:spPr/>
        <p:txBody>
          <a:bodyPr>
            <a:normAutofit/>
          </a:bodyPr>
          <a:lstStyle/>
          <a:p>
            <a:r>
              <a:rPr lang="en-IN" dirty="0"/>
              <a:t>Application Screen shots</a:t>
            </a:r>
          </a:p>
        </p:txBody>
      </p:sp>
      <p:sp>
        <p:nvSpPr>
          <p:cNvPr id="4" name="Date Placeholder 3">
            <a:extLst>
              <a:ext uri="{FF2B5EF4-FFF2-40B4-BE49-F238E27FC236}">
                <a16:creationId xmlns:a16="http://schemas.microsoft.com/office/drawing/2014/main" id="{823F82D5-2B9A-F34B-8C06-CF42F1567273}"/>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0861D8C4-255A-3586-515E-98007BC04B7F}"/>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256B1746-0F5B-831F-0B1D-BB6250FC420B}"/>
              </a:ext>
            </a:extLst>
          </p:cNvPr>
          <p:cNvSpPr>
            <a:spLocks noGrp="1"/>
          </p:cNvSpPr>
          <p:nvPr>
            <p:ph type="sldNum" sz="quarter" idx="12"/>
          </p:nvPr>
        </p:nvSpPr>
        <p:spPr/>
        <p:txBody>
          <a:bodyPr/>
          <a:lstStyle/>
          <a:p>
            <a:fld id="{7B28076C-CE04-4A00-BFAA-A90EA8355859}" type="slidenum">
              <a:rPr lang="en-US" smtClean="0"/>
              <a:pPr/>
              <a:t>19</a:t>
            </a:fld>
            <a:endParaRPr lang="en-US"/>
          </a:p>
        </p:txBody>
      </p:sp>
      <p:pic>
        <p:nvPicPr>
          <p:cNvPr id="7" name="Picture 6">
            <a:extLst>
              <a:ext uri="{FF2B5EF4-FFF2-40B4-BE49-F238E27FC236}">
                <a16:creationId xmlns:a16="http://schemas.microsoft.com/office/drawing/2014/main" id="{8E01F7E4-7132-7706-FA69-A895F3C4EFDC}"/>
              </a:ext>
            </a:extLst>
          </p:cNvPr>
          <p:cNvPicPr>
            <a:picLocks noChangeAspect="1"/>
          </p:cNvPicPr>
          <p:nvPr/>
        </p:nvPicPr>
        <p:blipFill>
          <a:blip r:embed="rId2"/>
          <a:stretch>
            <a:fillRect/>
          </a:stretch>
        </p:blipFill>
        <p:spPr>
          <a:xfrm>
            <a:off x="327515" y="1371600"/>
            <a:ext cx="4168285" cy="4724400"/>
          </a:xfrm>
          <a:prstGeom prst="rect">
            <a:avLst/>
          </a:prstGeom>
        </p:spPr>
      </p:pic>
      <p:pic>
        <p:nvPicPr>
          <p:cNvPr id="8" name="Picture 7">
            <a:extLst>
              <a:ext uri="{FF2B5EF4-FFF2-40B4-BE49-F238E27FC236}">
                <a16:creationId xmlns:a16="http://schemas.microsoft.com/office/drawing/2014/main" id="{F5CE58BB-7912-6269-DA61-702CB3AD385F}"/>
              </a:ext>
            </a:extLst>
          </p:cNvPr>
          <p:cNvPicPr>
            <a:picLocks noChangeAspect="1"/>
          </p:cNvPicPr>
          <p:nvPr/>
        </p:nvPicPr>
        <p:blipFill>
          <a:blip r:embed="rId3"/>
          <a:stretch>
            <a:fillRect/>
          </a:stretch>
        </p:blipFill>
        <p:spPr>
          <a:xfrm>
            <a:off x="4648202" y="1371600"/>
            <a:ext cx="4196858" cy="4724400"/>
          </a:xfrm>
          <a:prstGeom prst="rect">
            <a:avLst/>
          </a:prstGeom>
        </p:spPr>
      </p:pic>
    </p:spTree>
    <p:extLst>
      <p:ext uri="{BB962C8B-B14F-4D97-AF65-F5344CB8AC3E}">
        <p14:creationId xmlns:p14="http://schemas.microsoft.com/office/powerpoint/2010/main" val="516002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lstStyle/>
          <a:p>
            <a:pPr algn="l"/>
            <a:r>
              <a:rPr lang="en-US" dirty="0">
                <a:solidFill>
                  <a:schemeClr val="tx2">
                    <a:lumMod val="50000"/>
                  </a:schemeClr>
                </a:solidFill>
                <a:latin typeface="Arial" pitchFamily="34" charset="0"/>
                <a:cs typeface="Arial" pitchFamily="34" charset="0"/>
              </a:rPr>
              <a:t>Presentation Outline</a:t>
            </a:r>
          </a:p>
        </p:txBody>
      </p:sp>
      <p:sp>
        <p:nvSpPr>
          <p:cNvPr id="3" name="Content Placeholder 2"/>
          <p:cNvSpPr>
            <a:spLocks noGrp="1"/>
          </p:cNvSpPr>
          <p:nvPr>
            <p:ph idx="1"/>
          </p:nvPr>
        </p:nvSpPr>
        <p:spPr>
          <a:xfrm>
            <a:off x="609600" y="1600200"/>
            <a:ext cx="8229600" cy="4525963"/>
          </a:xfrm>
        </p:spPr>
        <p:txBody>
          <a:bodyPr>
            <a:normAutofit/>
          </a:bodyPr>
          <a:lstStyle/>
          <a:p>
            <a:r>
              <a:rPr lang="en-US" sz="2000" dirty="0">
                <a:solidFill>
                  <a:srgbClr val="002060"/>
                </a:solidFill>
                <a:latin typeface="Arial" pitchFamily="34" charset="0"/>
                <a:cs typeface="Arial" pitchFamily="34" charset="0"/>
              </a:rPr>
              <a:t>Introduction</a:t>
            </a:r>
          </a:p>
          <a:p>
            <a:r>
              <a:rPr lang="en-US" sz="2000" dirty="0">
                <a:solidFill>
                  <a:srgbClr val="002060"/>
                </a:solidFill>
                <a:latin typeface="Arial" pitchFamily="34" charset="0"/>
                <a:cs typeface="Arial" pitchFamily="34" charset="0"/>
              </a:rPr>
              <a:t>Motivation</a:t>
            </a:r>
          </a:p>
          <a:p>
            <a:r>
              <a:rPr lang="en-US" sz="2000" dirty="0">
                <a:solidFill>
                  <a:srgbClr val="002060"/>
                </a:solidFill>
                <a:latin typeface="Arial" pitchFamily="34" charset="0"/>
                <a:cs typeface="Arial" pitchFamily="34" charset="0"/>
              </a:rPr>
              <a:t>Literature survey</a:t>
            </a:r>
          </a:p>
          <a:p>
            <a:r>
              <a:rPr lang="en-US" sz="2000" dirty="0">
                <a:solidFill>
                  <a:srgbClr val="002060"/>
                </a:solidFill>
                <a:latin typeface="Arial" pitchFamily="34" charset="0"/>
                <a:cs typeface="Arial" pitchFamily="34" charset="0"/>
              </a:rPr>
              <a:t>Inferences from Literature Survey</a:t>
            </a:r>
          </a:p>
          <a:p>
            <a:r>
              <a:rPr lang="en-US" sz="2000" dirty="0">
                <a:solidFill>
                  <a:srgbClr val="002060"/>
                </a:solidFill>
                <a:latin typeface="Arial" pitchFamily="34" charset="0"/>
                <a:cs typeface="Arial" pitchFamily="34" charset="0"/>
              </a:rPr>
              <a:t>Objectives</a:t>
            </a:r>
          </a:p>
          <a:p>
            <a:r>
              <a:rPr lang="en-US" sz="2000" dirty="0">
                <a:solidFill>
                  <a:srgbClr val="002060"/>
                </a:solidFill>
                <a:latin typeface="Arial" pitchFamily="34" charset="0"/>
                <a:cs typeface="Arial" pitchFamily="34" charset="0"/>
              </a:rPr>
              <a:t>System Architecture </a:t>
            </a:r>
          </a:p>
          <a:p>
            <a:r>
              <a:rPr lang="en-US" sz="2000" dirty="0">
                <a:solidFill>
                  <a:srgbClr val="002060"/>
                </a:solidFill>
                <a:latin typeface="Arial" pitchFamily="34" charset="0"/>
                <a:cs typeface="Arial" pitchFamily="34" charset="0"/>
              </a:rPr>
              <a:t>Description of Software for Implementation</a:t>
            </a:r>
          </a:p>
          <a:p>
            <a:r>
              <a:rPr lang="en-US" sz="2000" dirty="0">
                <a:solidFill>
                  <a:srgbClr val="002060"/>
                </a:solidFill>
                <a:latin typeface="Arial" pitchFamily="34" charset="0"/>
                <a:cs typeface="Arial" pitchFamily="34" charset="0"/>
              </a:rPr>
              <a:t>Project Management Plan</a:t>
            </a:r>
          </a:p>
          <a:p>
            <a:r>
              <a:rPr lang="en-US" sz="2000" dirty="0">
                <a:solidFill>
                  <a:srgbClr val="002060"/>
                </a:solidFill>
                <a:latin typeface="Arial" pitchFamily="34" charset="0"/>
                <a:cs typeface="Arial" pitchFamily="34" charset="0"/>
              </a:rPr>
              <a:t>References</a:t>
            </a:r>
          </a:p>
          <a:p>
            <a:r>
              <a:rPr lang="en-US" sz="2000" dirty="0">
                <a:solidFill>
                  <a:srgbClr val="002060"/>
                </a:solidFill>
                <a:latin typeface="Arial" pitchFamily="34" charset="0"/>
                <a:cs typeface="Arial" pitchFamily="34" charset="0"/>
              </a:rPr>
              <a:t>Q&amp;A</a:t>
            </a:r>
          </a:p>
          <a:p>
            <a:endParaRPr lang="en-US" dirty="0"/>
          </a:p>
        </p:txBody>
      </p:sp>
      <p:sp>
        <p:nvSpPr>
          <p:cNvPr id="4" name="Date Placeholder 3"/>
          <p:cNvSpPr>
            <a:spLocks noGrp="1"/>
          </p:cNvSpPr>
          <p:nvPr>
            <p:ph type="dt" sz="half" idx="10"/>
          </p:nvPr>
        </p:nvSpPr>
        <p:spPr/>
        <p:txBody>
          <a:bodyPr/>
          <a:lstStyle/>
          <a:p>
            <a:fld id="{EED79212-7225-48ED-BB41-E076A0C2A083}" type="datetime3">
              <a:rPr lang="en-US" smtClean="0"/>
              <a:pPr/>
              <a:t>26 October 2022</a:t>
            </a:fld>
            <a:endParaRPr lang="en-US" dirty="0"/>
          </a:p>
        </p:txBody>
      </p:sp>
      <p:sp>
        <p:nvSpPr>
          <p:cNvPr id="5" name="Footer Placeholder 4"/>
          <p:cNvSpPr>
            <a:spLocks noGrp="1"/>
          </p:cNvSpPr>
          <p:nvPr>
            <p:ph type="ftr" sz="quarter" idx="11"/>
          </p:nvPr>
        </p:nvSpPr>
        <p:spPr/>
        <p:txBody>
          <a:bodyPr/>
          <a:lstStyle/>
          <a:p>
            <a:r>
              <a:rPr lang="en-US"/>
              <a:t>School of Computing</a:t>
            </a:r>
            <a:endParaRPr lang="en-US" dirty="0"/>
          </a:p>
        </p:txBody>
      </p:sp>
      <p:sp>
        <p:nvSpPr>
          <p:cNvPr id="6" name="Slide Number Placeholder 5"/>
          <p:cNvSpPr>
            <a:spLocks noGrp="1"/>
          </p:cNvSpPr>
          <p:nvPr>
            <p:ph type="sldNum" sz="quarter" idx="12"/>
          </p:nvPr>
        </p:nvSpPr>
        <p:spPr/>
        <p:txBody>
          <a:bodyPr/>
          <a:lstStyle/>
          <a:p>
            <a:fld id="{C0EC1BDC-9B67-430D-970A-E36C75175141}" type="slidenum">
              <a:rPr lang="en-US" smtClean="0"/>
              <a:pPr/>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THANK YOU</a:t>
            </a:r>
          </a:p>
        </p:txBody>
      </p:sp>
      <p:sp>
        <p:nvSpPr>
          <p:cNvPr id="3" name="Date Placeholder 2"/>
          <p:cNvSpPr>
            <a:spLocks noGrp="1"/>
          </p:cNvSpPr>
          <p:nvPr>
            <p:ph type="dt" sz="half" idx="10"/>
          </p:nvPr>
        </p:nvSpPr>
        <p:spPr/>
        <p:txBody>
          <a:bodyPr/>
          <a:lstStyle/>
          <a:p>
            <a:fld id="{90D305F7-9DF8-482F-A92F-377DE8B06454}" type="datetime3">
              <a:rPr lang="en-US" smtClean="0"/>
              <a:pPr/>
              <a:t>26 October 2022</a:t>
            </a:fld>
            <a:endParaRPr lang="en-US"/>
          </a:p>
        </p:txBody>
      </p:sp>
      <p:sp>
        <p:nvSpPr>
          <p:cNvPr id="4" name="Footer Placeholder 3"/>
          <p:cNvSpPr>
            <a:spLocks noGrp="1"/>
          </p:cNvSpPr>
          <p:nvPr>
            <p:ph type="ftr" sz="quarter" idx="11"/>
          </p:nvPr>
        </p:nvSpPr>
        <p:spPr/>
        <p:txBody>
          <a:bodyPr/>
          <a:lstStyle/>
          <a:p>
            <a:r>
              <a:rPr lang="en-US"/>
              <a:t>School of Computing</a:t>
            </a:r>
          </a:p>
        </p:txBody>
      </p:sp>
      <p:sp>
        <p:nvSpPr>
          <p:cNvPr id="5" name="Slide Number Placeholder 4"/>
          <p:cNvSpPr>
            <a:spLocks noGrp="1"/>
          </p:cNvSpPr>
          <p:nvPr>
            <p:ph type="sldNum" sz="quarter" idx="12"/>
          </p:nvPr>
        </p:nvSpPr>
        <p:spPr/>
        <p:txBody>
          <a:bodyPr/>
          <a:lstStyle/>
          <a:p>
            <a:fld id="{7B28076C-CE04-4A00-BFAA-A90EA8355859}" type="slidenum">
              <a:rPr lang="en-US" smtClean="0"/>
              <a:pPr/>
              <a:t>20</a:t>
            </a:fld>
            <a:endParaRPr lang="en-US"/>
          </a:p>
        </p:txBody>
      </p:sp>
      <p:sp>
        <p:nvSpPr>
          <p:cNvPr id="6" name="Rectangle 5"/>
          <p:cNvSpPr/>
          <p:nvPr/>
        </p:nvSpPr>
        <p:spPr>
          <a:xfrm>
            <a:off x="2286000" y="2690336"/>
            <a:ext cx="4572000" cy="1815882"/>
          </a:xfrm>
          <a:prstGeom prst="rect">
            <a:avLst/>
          </a:prstGeom>
        </p:spPr>
        <p:txBody>
          <a:bodyPr>
            <a:spAutoFit/>
          </a:bodyPr>
          <a:lstStyle/>
          <a:p>
            <a:r>
              <a:rPr lang="en-IN" sz="2800" dirty="0"/>
              <a:t>We thank our guide and panel and all technical and non technical staff helped us in achieving this.</a:t>
            </a:r>
          </a:p>
        </p:txBody>
      </p:sp>
    </p:spTree>
    <p:extLst>
      <p:ext uri="{BB962C8B-B14F-4D97-AF65-F5344CB8AC3E}">
        <p14:creationId xmlns:p14="http://schemas.microsoft.com/office/powerpoint/2010/main" val="11113293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tx2">
                    <a:lumMod val="50000"/>
                  </a:schemeClr>
                </a:solidFill>
              </a:rPr>
              <a:t>Introduction</a:t>
            </a:r>
          </a:p>
        </p:txBody>
      </p:sp>
      <p:sp>
        <p:nvSpPr>
          <p:cNvPr id="3" name="Content Placeholder 2"/>
          <p:cNvSpPr>
            <a:spLocks noGrp="1"/>
          </p:cNvSpPr>
          <p:nvPr>
            <p:ph idx="1"/>
          </p:nvPr>
        </p:nvSpPr>
        <p:spPr>
          <a:xfrm>
            <a:off x="457200" y="1600200"/>
            <a:ext cx="8229600" cy="4756150"/>
          </a:xfrm>
        </p:spPr>
        <p:txBody>
          <a:bodyPr>
            <a:normAutofit fontScale="85000" lnSpcReduction="20000"/>
          </a:bodyPr>
          <a:lstStyle/>
          <a:p>
            <a:r>
              <a:rPr lang="en-US" sz="3200" dirty="0"/>
              <a:t>This application is a web-based portal that allows the students to register themselves and select their guide for the final year project. This is an in-house project given by the department of CSE. </a:t>
            </a:r>
          </a:p>
          <a:p>
            <a:r>
              <a:rPr lang="en-US" sz="3200" dirty="0"/>
              <a:t>The students can register their team using email, name, and project details such as project name, project domain, and Project Description.</a:t>
            </a:r>
          </a:p>
          <a:p>
            <a:r>
              <a:rPr lang="en-US" sz="3200" dirty="0"/>
              <a:t>The students can choose the guide based on the availability of the guide, and the details of their team will be emailed to the student(s) containing the project details via SMTP protocol</a:t>
            </a:r>
            <a:r>
              <a:rPr lang="en-IN" sz="3200" dirty="0"/>
              <a:t>.</a:t>
            </a:r>
          </a:p>
          <a:p>
            <a:r>
              <a:rPr lang="en-US" sz="3200" dirty="0"/>
              <a:t>Once the team is registered, the student(s) cannot log in again to avoid duplicates and to change their guide.</a:t>
            </a:r>
          </a:p>
          <a:p>
            <a:pPr marL="0" indent="0">
              <a:buNone/>
            </a:pPr>
            <a:endParaRPr lang="en-IN" dirty="0">
              <a:solidFill>
                <a:schemeClr val="tx2">
                  <a:lumMod val="50000"/>
                </a:schemeClr>
              </a:solidFill>
            </a:endParaRPr>
          </a:p>
          <a:p>
            <a:endParaRPr lang="en-IN" dirty="0">
              <a:solidFill>
                <a:schemeClr val="tx2">
                  <a:lumMod val="50000"/>
                </a:schemeClr>
              </a:solidFill>
            </a:endParaRPr>
          </a:p>
        </p:txBody>
      </p:sp>
      <p:sp>
        <p:nvSpPr>
          <p:cNvPr id="4" name="Date Placeholder 3"/>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3</a:t>
            </a:fld>
            <a:endParaRPr lang="en-US"/>
          </a:p>
        </p:txBody>
      </p:sp>
    </p:spTree>
    <p:extLst>
      <p:ext uri="{BB962C8B-B14F-4D97-AF65-F5344CB8AC3E}">
        <p14:creationId xmlns:p14="http://schemas.microsoft.com/office/powerpoint/2010/main" val="2675767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title"/>
          </p:nvPr>
        </p:nvSpPr>
        <p:spPr>
          <a:xfrm>
            <a:off x="495300" y="381000"/>
            <a:ext cx="8229600" cy="655638"/>
          </a:xfrm>
        </p:spPr>
        <p:txBody>
          <a:bodyPr>
            <a:normAutofit fontScale="90000"/>
          </a:bodyPr>
          <a:lstStyle/>
          <a:p>
            <a:r>
              <a:rPr lang="en-US" dirty="0">
                <a:latin typeface="Arial" pitchFamily="34" charset="0"/>
                <a:cs typeface="Arial" pitchFamily="34" charset="0"/>
              </a:rPr>
              <a:t>Objectives</a:t>
            </a:r>
          </a:p>
        </p:txBody>
      </p:sp>
      <p:sp>
        <p:nvSpPr>
          <p:cNvPr id="11" name="Content Placeholder 2"/>
          <p:cNvSpPr>
            <a:spLocks noGrp="1"/>
          </p:cNvSpPr>
          <p:nvPr>
            <p:ph idx="1"/>
          </p:nvPr>
        </p:nvSpPr>
        <p:spPr>
          <a:xfrm>
            <a:off x="533400" y="1828800"/>
            <a:ext cx="8001000" cy="4343400"/>
          </a:xfrm>
        </p:spPr>
        <p:txBody>
          <a:bodyPr>
            <a:normAutofit fontScale="55000" lnSpcReduction="20000"/>
          </a:bodyPr>
          <a:lstStyle/>
          <a:p>
            <a:r>
              <a:rPr lang="en-US" sz="4400" b="0" i="0" dirty="0">
                <a:solidFill>
                  <a:srgbClr val="212121"/>
                </a:solidFill>
                <a:effectLst/>
                <a:cs typeface="Latha" panose="020B0604020202020204" pitchFamily="34" charset="0"/>
              </a:rPr>
              <a:t>The Student Project and Guide Registration System is an web based portal. </a:t>
            </a:r>
            <a:endParaRPr lang="en-US" sz="4400" dirty="0">
              <a:solidFill>
                <a:srgbClr val="212121"/>
              </a:solidFill>
              <a:cs typeface="Latha" panose="020B0604020202020204" pitchFamily="34" charset="0"/>
            </a:endParaRPr>
          </a:p>
          <a:p>
            <a:r>
              <a:rPr lang="en-US" sz="4400" b="0" i="0" dirty="0">
                <a:solidFill>
                  <a:srgbClr val="212121"/>
                </a:solidFill>
                <a:effectLst/>
                <a:cs typeface="Latha" panose="020B0604020202020204" pitchFamily="34" charset="0"/>
              </a:rPr>
              <a:t>It can be used by educational institutes or colleges to maintain the projects of students easily. </a:t>
            </a:r>
          </a:p>
          <a:p>
            <a:r>
              <a:rPr lang="en-US" sz="4400" dirty="0">
                <a:solidFill>
                  <a:srgbClr val="212121"/>
                </a:solidFill>
                <a:cs typeface="Latha" panose="020B0604020202020204" pitchFamily="34" charset="0"/>
              </a:rPr>
              <a:t>This Portal</a:t>
            </a:r>
            <a:r>
              <a:rPr lang="en-US" sz="4400" b="0" i="0" dirty="0">
                <a:solidFill>
                  <a:srgbClr val="212121"/>
                </a:solidFill>
                <a:effectLst/>
                <a:cs typeface="Latha" panose="020B0604020202020204" pitchFamily="34" charset="0"/>
              </a:rPr>
              <a:t> allows online submission of student Project details and selection of the guide.</a:t>
            </a:r>
          </a:p>
          <a:p>
            <a:r>
              <a:rPr lang="en-US" sz="4400" b="0" i="0" dirty="0">
                <a:solidFill>
                  <a:srgbClr val="212121"/>
                </a:solidFill>
                <a:effectLst/>
                <a:cs typeface="Latha" panose="020B0604020202020204" pitchFamily="34" charset="0"/>
              </a:rPr>
              <a:t>Achieving this objective is difficult using a manual system as the information is scattered, can be redundant and collecting relevant information may be very time consuming.</a:t>
            </a:r>
          </a:p>
          <a:p>
            <a:r>
              <a:rPr lang="en-US" sz="4400" dirty="0">
                <a:solidFill>
                  <a:srgbClr val="212121"/>
                </a:solidFill>
                <a:cs typeface="Latha" panose="020B0604020202020204" pitchFamily="34" charset="0"/>
              </a:rPr>
              <a:t>This Portal</a:t>
            </a:r>
            <a:r>
              <a:rPr lang="en-US" sz="4400" b="0" i="0" dirty="0">
                <a:solidFill>
                  <a:srgbClr val="212121"/>
                </a:solidFill>
                <a:effectLst/>
                <a:cs typeface="Latha" panose="020B0604020202020204" pitchFamily="34" charset="0"/>
              </a:rPr>
              <a:t> will store the details of the students </a:t>
            </a:r>
            <a:r>
              <a:rPr lang="en-US" sz="4400" dirty="0">
                <a:solidFill>
                  <a:srgbClr val="212121"/>
                </a:solidFill>
                <a:cs typeface="Latha" panose="020B0604020202020204" pitchFamily="34" charset="0"/>
              </a:rPr>
              <a:t>such as student details, Project details, guide selected, guide details.</a:t>
            </a:r>
            <a:endParaRPr lang="en-US" sz="4400" b="0" i="0" dirty="0">
              <a:solidFill>
                <a:srgbClr val="212121"/>
              </a:solidFill>
              <a:effectLst/>
              <a:cs typeface="Latha" panose="020B0604020202020204" pitchFamily="34" charset="0"/>
            </a:endParaRPr>
          </a:p>
          <a:p>
            <a:pPr algn="just"/>
            <a:endParaRPr lang="en-US" sz="2800" dirty="0">
              <a:latin typeface="Arial" pitchFamily="34" charset="0"/>
              <a:cs typeface="Arial" pitchFamily="34" charset="0"/>
            </a:endParaRPr>
          </a:p>
          <a:p>
            <a:pPr algn="just"/>
            <a:endParaRPr lang="en-US" sz="2800" dirty="0"/>
          </a:p>
        </p:txBody>
      </p:sp>
      <p:sp>
        <p:nvSpPr>
          <p:cNvPr id="7" name="Date Placeholder 6"/>
          <p:cNvSpPr>
            <a:spLocks noGrp="1"/>
          </p:cNvSpPr>
          <p:nvPr>
            <p:ph type="dt" sz="half" idx="10"/>
          </p:nvPr>
        </p:nvSpPr>
        <p:spPr/>
        <p:txBody>
          <a:bodyPr/>
          <a:lstStyle/>
          <a:p>
            <a:fld id="{2E65A3F0-0DA4-40CB-AEA1-7A2A56B62DF1}" type="datetime3">
              <a:rPr lang="en-US" smtClean="0"/>
              <a:pPr/>
              <a:t>26 October 2022</a:t>
            </a:fld>
            <a:endParaRPr lang="en-US"/>
          </a:p>
        </p:txBody>
      </p:sp>
      <p:sp>
        <p:nvSpPr>
          <p:cNvPr id="8" name="Footer Placeholder 7"/>
          <p:cNvSpPr>
            <a:spLocks noGrp="1"/>
          </p:cNvSpPr>
          <p:nvPr>
            <p:ph type="ftr" sz="quarter" idx="11"/>
          </p:nvPr>
        </p:nvSpPr>
        <p:spPr/>
        <p:txBody>
          <a:bodyPr/>
          <a:lstStyle/>
          <a:p>
            <a:r>
              <a:rPr lang="en-US"/>
              <a:t>School of Computing</a:t>
            </a:r>
          </a:p>
        </p:txBody>
      </p:sp>
      <p:sp>
        <p:nvSpPr>
          <p:cNvPr id="9" name="Slide Number Placeholder 8"/>
          <p:cNvSpPr>
            <a:spLocks noGrp="1"/>
          </p:cNvSpPr>
          <p:nvPr>
            <p:ph type="sldNum" sz="quarter" idx="12"/>
          </p:nvPr>
        </p:nvSpPr>
        <p:spPr/>
        <p:txBody>
          <a:bodyPr/>
          <a:lstStyle/>
          <a:p>
            <a:fld id="{7B28076C-CE04-4A00-BFAA-A90EA8355859}" type="slidenum">
              <a:rPr lang="en-US" smtClean="0"/>
              <a:pPr/>
              <a:t>4</a:t>
            </a:fld>
            <a:endParaRPr lang="en-US"/>
          </a:p>
        </p:txBody>
      </p:sp>
    </p:spTree>
    <p:extLst>
      <p:ext uri="{BB962C8B-B14F-4D97-AF65-F5344CB8AC3E}">
        <p14:creationId xmlns:p14="http://schemas.microsoft.com/office/powerpoint/2010/main" val="3185972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381000" y="381000"/>
            <a:ext cx="8229600" cy="609600"/>
          </a:xfrm>
        </p:spPr>
        <p:txBody>
          <a:bodyPr>
            <a:normAutofit fontScale="90000"/>
          </a:bodyPr>
          <a:lstStyle/>
          <a:p>
            <a:r>
              <a:rPr lang="en-US" dirty="0">
                <a:latin typeface="Arial" pitchFamily="34" charset="0"/>
                <a:cs typeface="Arial" pitchFamily="34" charset="0"/>
              </a:rPr>
              <a:t>Ideation Map</a:t>
            </a:r>
            <a:endParaRPr lang="en-US" dirty="0"/>
          </a:p>
        </p:txBody>
      </p:sp>
      <p:sp>
        <p:nvSpPr>
          <p:cNvPr id="9" name="Content Placeholder 2"/>
          <p:cNvSpPr>
            <a:spLocks noGrp="1"/>
          </p:cNvSpPr>
          <p:nvPr>
            <p:ph idx="1"/>
          </p:nvPr>
        </p:nvSpPr>
        <p:spPr>
          <a:xfrm>
            <a:off x="1295400" y="2971800"/>
            <a:ext cx="5410200" cy="761999"/>
          </a:xfrm>
        </p:spPr>
        <p:txBody>
          <a:bodyPr>
            <a:normAutofit/>
          </a:bodyPr>
          <a:lstStyle/>
          <a:p>
            <a:pPr marL="0" indent="0" algn="just">
              <a:lnSpc>
                <a:spcPct val="80000"/>
              </a:lnSpc>
              <a:buNone/>
            </a:pPr>
            <a:r>
              <a:rPr lang="en-US" sz="2800" dirty="0"/>
              <a:t>             </a:t>
            </a:r>
          </a:p>
        </p:txBody>
      </p:sp>
      <p:sp>
        <p:nvSpPr>
          <p:cNvPr id="4" name="Date Placeholder 3"/>
          <p:cNvSpPr>
            <a:spLocks noGrp="1"/>
          </p:cNvSpPr>
          <p:nvPr>
            <p:ph type="dt" sz="half" idx="10"/>
          </p:nvPr>
        </p:nvSpPr>
        <p:spPr/>
        <p:txBody>
          <a:bodyPr/>
          <a:lstStyle/>
          <a:p>
            <a:fld id="{2141A835-9C87-4039-8AE0-692D1FD839A3}" type="datetime3">
              <a:rPr lang="en-US" smtClean="0"/>
              <a:pPr/>
              <a:t>26 October 2022</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5</a:t>
            </a:fld>
            <a:endParaRPr lang="en-US"/>
          </a:p>
        </p:txBody>
      </p:sp>
      <p:pic>
        <p:nvPicPr>
          <p:cNvPr id="3" name="Content Placeholder 4">
            <a:extLst>
              <a:ext uri="{FF2B5EF4-FFF2-40B4-BE49-F238E27FC236}">
                <a16:creationId xmlns:a16="http://schemas.microsoft.com/office/drawing/2014/main" id="{2AA3787C-2D62-2BBA-FF19-2EB77832BD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237" y="1238436"/>
            <a:ext cx="8391525" cy="5238564"/>
          </a:xfrm>
          <a:prstGeom prst="rect">
            <a:avLst/>
          </a:prstGeom>
        </p:spPr>
      </p:pic>
    </p:spTree>
    <p:extLst>
      <p:ext uri="{BB962C8B-B14F-4D97-AF65-F5344CB8AC3E}">
        <p14:creationId xmlns:p14="http://schemas.microsoft.com/office/powerpoint/2010/main" val="3978552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381000" y="381000"/>
            <a:ext cx="8229600" cy="609600"/>
          </a:xfrm>
        </p:spPr>
        <p:txBody>
          <a:bodyPr>
            <a:normAutofit fontScale="90000"/>
          </a:bodyPr>
          <a:lstStyle/>
          <a:p>
            <a:endParaRPr lang="en-US" dirty="0"/>
          </a:p>
        </p:txBody>
      </p:sp>
      <p:sp>
        <p:nvSpPr>
          <p:cNvPr id="9" name="Content Placeholder 2"/>
          <p:cNvSpPr>
            <a:spLocks noGrp="1"/>
          </p:cNvSpPr>
          <p:nvPr>
            <p:ph idx="1"/>
          </p:nvPr>
        </p:nvSpPr>
        <p:spPr>
          <a:xfrm>
            <a:off x="1295400" y="2971800"/>
            <a:ext cx="5410200" cy="761999"/>
          </a:xfrm>
        </p:spPr>
        <p:txBody>
          <a:bodyPr>
            <a:normAutofit/>
          </a:bodyPr>
          <a:lstStyle/>
          <a:p>
            <a:pPr marL="0" indent="0" algn="just">
              <a:lnSpc>
                <a:spcPct val="80000"/>
              </a:lnSpc>
              <a:buNone/>
            </a:pPr>
            <a:r>
              <a:rPr lang="en-US" sz="2800" dirty="0"/>
              <a:t>             </a:t>
            </a:r>
          </a:p>
        </p:txBody>
      </p:sp>
      <p:sp>
        <p:nvSpPr>
          <p:cNvPr id="4" name="Date Placeholder 3"/>
          <p:cNvSpPr>
            <a:spLocks noGrp="1"/>
          </p:cNvSpPr>
          <p:nvPr>
            <p:ph type="dt" sz="half" idx="10"/>
          </p:nvPr>
        </p:nvSpPr>
        <p:spPr/>
        <p:txBody>
          <a:bodyPr/>
          <a:lstStyle/>
          <a:p>
            <a:fld id="{2141A835-9C87-4039-8AE0-692D1FD839A3}" type="datetime3">
              <a:rPr lang="en-US" smtClean="0"/>
              <a:pPr/>
              <a:t>26 October 2022</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6</a:t>
            </a:fld>
            <a:endParaRPr lang="en-US"/>
          </a:p>
        </p:txBody>
      </p:sp>
      <p:pic>
        <p:nvPicPr>
          <p:cNvPr id="7" name="Picture 6">
            <a:extLst>
              <a:ext uri="{FF2B5EF4-FFF2-40B4-BE49-F238E27FC236}">
                <a16:creationId xmlns:a16="http://schemas.microsoft.com/office/drawing/2014/main" id="{3A168BDB-80E0-8E15-3998-14D51E5701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0" y="1294209"/>
            <a:ext cx="5248275" cy="4879180"/>
          </a:xfrm>
          <a:prstGeom prst="rect">
            <a:avLst/>
          </a:prstGeom>
        </p:spPr>
      </p:pic>
    </p:spTree>
    <p:extLst>
      <p:ext uri="{BB962C8B-B14F-4D97-AF65-F5344CB8AC3E}">
        <p14:creationId xmlns:p14="http://schemas.microsoft.com/office/powerpoint/2010/main" val="7867908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5E152-4738-6276-98FB-27D6C21009B1}"/>
              </a:ext>
            </a:extLst>
          </p:cNvPr>
          <p:cNvSpPr>
            <a:spLocks noGrp="1"/>
          </p:cNvSpPr>
          <p:nvPr>
            <p:ph type="title"/>
          </p:nvPr>
        </p:nvSpPr>
        <p:spPr/>
        <p:txBody>
          <a:bodyPr>
            <a:noAutofit/>
          </a:bodyPr>
          <a:lstStyle/>
          <a:p>
            <a:pPr algn="l"/>
            <a:r>
              <a:rPr lang="en-IN" sz="3600" dirty="0"/>
              <a:t>Process for Final year project Registration</a:t>
            </a:r>
          </a:p>
        </p:txBody>
      </p:sp>
      <p:sp>
        <p:nvSpPr>
          <p:cNvPr id="3" name="Content Placeholder 2">
            <a:extLst>
              <a:ext uri="{FF2B5EF4-FFF2-40B4-BE49-F238E27FC236}">
                <a16:creationId xmlns:a16="http://schemas.microsoft.com/office/drawing/2014/main" id="{30117EB5-790A-0AAF-6676-3B49D4AB8657}"/>
              </a:ext>
            </a:extLst>
          </p:cNvPr>
          <p:cNvSpPr>
            <a:spLocks noGrp="1"/>
          </p:cNvSpPr>
          <p:nvPr>
            <p:ph idx="1"/>
          </p:nvPr>
        </p:nvSpPr>
        <p:spPr/>
        <p:txBody>
          <a:bodyPr>
            <a:normAutofit lnSpcReduction="10000"/>
          </a:bodyPr>
          <a:lstStyle/>
          <a:p>
            <a:r>
              <a:rPr lang="en-IN" sz="2400" dirty="0"/>
              <a:t>Register</a:t>
            </a:r>
          </a:p>
          <a:p>
            <a:pPr lvl="1"/>
            <a:r>
              <a:rPr lang="en-IN" sz="2000" dirty="0"/>
              <a:t>Register using Name, email id, password</a:t>
            </a:r>
          </a:p>
          <a:p>
            <a:pPr lvl="1"/>
            <a:r>
              <a:rPr lang="en-IN" sz="2000" dirty="0"/>
              <a:t>OTP is generated to the given mail id, and verifies the email id</a:t>
            </a:r>
          </a:p>
          <a:p>
            <a:r>
              <a:rPr lang="en-IN" sz="2400" dirty="0"/>
              <a:t>Login</a:t>
            </a:r>
          </a:p>
          <a:p>
            <a:pPr lvl="1"/>
            <a:r>
              <a:rPr lang="en-IN" sz="2000" dirty="0"/>
              <a:t>Login using email id and password</a:t>
            </a:r>
          </a:p>
          <a:p>
            <a:r>
              <a:rPr lang="en-IN" sz="2400" dirty="0"/>
              <a:t>Select the team size</a:t>
            </a:r>
          </a:p>
          <a:p>
            <a:pPr lvl="1"/>
            <a:r>
              <a:rPr lang="en-IN" sz="2000" dirty="0"/>
              <a:t>Select the total number of students, one member or two members</a:t>
            </a:r>
          </a:p>
          <a:p>
            <a:pPr lvl="1"/>
            <a:r>
              <a:rPr lang="en-IN" sz="2000" dirty="0"/>
              <a:t>If two members, second team member mail id should also be verified using OTP.</a:t>
            </a:r>
          </a:p>
          <a:p>
            <a:r>
              <a:rPr lang="en-IN" sz="2400" dirty="0"/>
              <a:t>Fill the form</a:t>
            </a:r>
          </a:p>
          <a:p>
            <a:pPr lvl="1"/>
            <a:r>
              <a:rPr lang="en-IN" sz="2000" dirty="0"/>
              <a:t>Fill the form which consists of Project Title, Project Domain, Project Description, and details of the student(s) such as Name, Email, Registration Number and Mobile Number. </a:t>
            </a:r>
          </a:p>
          <a:p>
            <a:pPr lvl="1"/>
            <a:endParaRPr lang="en-IN" sz="2000" dirty="0"/>
          </a:p>
          <a:p>
            <a:endParaRPr lang="en-IN" sz="2400" dirty="0"/>
          </a:p>
        </p:txBody>
      </p:sp>
      <p:sp>
        <p:nvSpPr>
          <p:cNvPr id="4" name="Date Placeholder 3">
            <a:extLst>
              <a:ext uri="{FF2B5EF4-FFF2-40B4-BE49-F238E27FC236}">
                <a16:creationId xmlns:a16="http://schemas.microsoft.com/office/drawing/2014/main" id="{21388AF9-E6A0-5C08-9EB9-83CA9B982CC6}"/>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4C49FC0E-3957-210D-5B2A-65160391F1F2}"/>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BEB5DDA4-E918-CBD7-91E1-A18F138876BA}"/>
              </a:ext>
            </a:extLst>
          </p:cNvPr>
          <p:cNvSpPr>
            <a:spLocks noGrp="1"/>
          </p:cNvSpPr>
          <p:nvPr>
            <p:ph type="sldNum" sz="quarter" idx="12"/>
          </p:nvPr>
        </p:nvSpPr>
        <p:spPr/>
        <p:txBody>
          <a:bodyPr/>
          <a:lstStyle/>
          <a:p>
            <a:fld id="{7B28076C-CE04-4A00-BFAA-A90EA8355859}" type="slidenum">
              <a:rPr lang="en-US" smtClean="0"/>
              <a:pPr/>
              <a:t>7</a:t>
            </a:fld>
            <a:endParaRPr lang="en-US"/>
          </a:p>
        </p:txBody>
      </p:sp>
    </p:spTree>
    <p:extLst>
      <p:ext uri="{BB962C8B-B14F-4D97-AF65-F5344CB8AC3E}">
        <p14:creationId xmlns:p14="http://schemas.microsoft.com/office/powerpoint/2010/main" val="2713796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5E152-4738-6276-98FB-27D6C21009B1}"/>
              </a:ext>
            </a:extLst>
          </p:cNvPr>
          <p:cNvSpPr>
            <a:spLocks noGrp="1"/>
          </p:cNvSpPr>
          <p:nvPr>
            <p:ph type="title"/>
          </p:nvPr>
        </p:nvSpPr>
        <p:spPr/>
        <p:txBody>
          <a:bodyPr>
            <a:noAutofit/>
          </a:bodyPr>
          <a:lstStyle/>
          <a:p>
            <a:pPr algn="l"/>
            <a:r>
              <a:rPr lang="en-IN" sz="3600" dirty="0"/>
              <a:t>Process for Final year project Registration</a:t>
            </a:r>
          </a:p>
        </p:txBody>
      </p:sp>
      <p:sp>
        <p:nvSpPr>
          <p:cNvPr id="3" name="Content Placeholder 2">
            <a:extLst>
              <a:ext uri="{FF2B5EF4-FFF2-40B4-BE49-F238E27FC236}">
                <a16:creationId xmlns:a16="http://schemas.microsoft.com/office/drawing/2014/main" id="{30117EB5-790A-0AAF-6676-3B49D4AB8657}"/>
              </a:ext>
            </a:extLst>
          </p:cNvPr>
          <p:cNvSpPr>
            <a:spLocks noGrp="1"/>
          </p:cNvSpPr>
          <p:nvPr>
            <p:ph idx="1"/>
          </p:nvPr>
        </p:nvSpPr>
        <p:spPr/>
        <p:txBody>
          <a:bodyPr>
            <a:normAutofit/>
          </a:bodyPr>
          <a:lstStyle/>
          <a:p>
            <a:r>
              <a:rPr lang="en-IN" sz="2400" dirty="0"/>
              <a:t>Selecting of the Guide</a:t>
            </a:r>
          </a:p>
          <a:p>
            <a:pPr lvl="1"/>
            <a:r>
              <a:rPr lang="en-IN" sz="2000" dirty="0"/>
              <a:t>Students need to select the guide</a:t>
            </a:r>
          </a:p>
          <a:p>
            <a:r>
              <a:rPr lang="en-IN" sz="2400" dirty="0"/>
              <a:t>Confirmation Page</a:t>
            </a:r>
          </a:p>
          <a:p>
            <a:pPr lvl="1"/>
            <a:r>
              <a:rPr lang="en-IN" sz="2000" dirty="0"/>
              <a:t>This page will consists of all the details filled by the user, which allows the user to check the details entered.</a:t>
            </a:r>
          </a:p>
          <a:p>
            <a:r>
              <a:rPr lang="en-IN" sz="2400" dirty="0"/>
              <a:t>Submission</a:t>
            </a:r>
          </a:p>
          <a:p>
            <a:pPr lvl="1"/>
            <a:r>
              <a:rPr lang="en-IN" sz="2000" dirty="0"/>
              <a:t>This is the final page, where the details have been stored in the database.</a:t>
            </a:r>
          </a:p>
          <a:p>
            <a:endParaRPr lang="en-IN" sz="2400" dirty="0"/>
          </a:p>
        </p:txBody>
      </p:sp>
      <p:sp>
        <p:nvSpPr>
          <p:cNvPr id="4" name="Date Placeholder 3">
            <a:extLst>
              <a:ext uri="{FF2B5EF4-FFF2-40B4-BE49-F238E27FC236}">
                <a16:creationId xmlns:a16="http://schemas.microsoft.com/office/drawing/2014/main" id="{21388AF9-E6A0-5C08-9EB9-83CA9B982CC6}"/>
              </a:ext>
            </a:extLst>
          </p:cNvPr>
          <p:cNvSpPr>
            <a:spLocks noGrp="1"/>
          </p:cNvSpPr>
          <p:nvPr>
            <p:ph type="dt" sz="half" idx="10"/>
          </p:nvPr>
        </p:nvSpPr>
        <p:spPr/>
        <p:txBody>
          <a:bodyPr/>
          <a:lstStyle/>
          <a:p>
            <a:fld id="{DD1A6F9D-DD77-42A7-A6AB-57439E778FC8}" type="datetime3">
              <a:rPr lang="en-US" smtClean="0"/>
              <a:pPr/>
              <a:t>26 October 2022</a:t>
            </a:fld>
            <a:endParaRPr lang="en-US"/>
          </a:p>
        </p:txBody>
      </p:sp>
      <p:sp>
        <p:nvSpPr>
          <p:cNvPr id="5" name="Footer Placeholder 4">
            <a:extLst>
              <a:ext uri="{FF2B5EF4-FFF2-40B4-BE49-F238E27FC236}">
                <a16:creationId xmlns:a16="http://schemas.microsoft.com/office/drawing/2014/main" id="{4C49FC0E-3957-210D-5B2A-65160391F1F2}"/>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a16="http://schemas.microsoft.com/office/drawing/2014/main" id="{BEB5DDA4-E918-CBD7-91E1-A18F138876BA}"/>
              </a:ext>
            </a:extLst>
          </p:cNvPr>
          <p:cNvSpPr>
            <a:spLocks noGrp="1"/>
          </p:cNvSpPr>
          <p:nvPr>
            <p:ph type="sldNum" sz="quarter" idx="12"/>
          </p:nvPr>
        </p:nvSpPr>
        <p:spPr/>
        <p:txBody>
          <a:bodyPr/>
          <a:lstStyle/>
          <a:p>
            <a:fld id="{7B28076C-CE04-4A00-BFAA-A90EA8355859}" type="slidenum">
              <a:rPr lang="en-US" smtClean="0"/>
              <a:pPr/>
              <a:t>8</a:t>
            </a:fld>
            <a:endParaRPr lang="en-US"/>
          </a:p>
        </p:txBody>
      </p:sp>
    </p:spTree>
    <p:extLst>
      <p:ext uri="{BB962C8B-B14F-4D97-AF65-F5344CB8AC3E}">
        <p14:creationId xmlns:p14="http://schemas.microsoft.com/office/powerpoint/2010/main" val="1132070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381000" y="381000"/>
            <a:ext cx="8229600" cy="609600"/>
          </a:xfrm>
        </p:spPr>
        <p:txBody>
          <a:bodyPr>
            <a:normAutofit/>
          </a:bodyPr>
          <a:lstStyle/>
          <a:p>
            <a:pPr algn="l"/>
            <a:r>
              <a:rPr lang="en-US" sz="3200" dirty="0">
                <a:latin typeface="Arial" pitchFamily="34" charset="0"/>
                <a:cs typeface="Arial" pitchFamily="34" charset="0"/>
              </a:rPr>
              <a:t>Description of Software for Implementation </a:t>
            </a:r>
            <a:endParaRPr lang="en-US" sz="3200" dirty="0"/>
          </a:p>
        </p:txBody>
      </p:sp>
      <p:sp>
        <p:nvSpPr>
          <p:cNvPr id="9" name="Content Placeholder 2"/>
          <p:cNvSpPr>
            <a:spLocks noGrp="1"/>
          </p:cNvSpPr>
          <p:nvPr>
            <p:ph idx="1"/>
          </p:nvPr>
        </p:nvSpPr>
        <p:spPr>
          <a:xfrm>
            <a:off x="457200" y="1676400"/>
            <a:ext cx="8229600" cy="4679950"/>
          </a:xfrm>
        </p:spPr>
        <p:txBody>
          <a:bodyPr>
            <a:normAutofit/>
          </a:bodyPr>
          <a:lstStyle/>
          <a:p>
            <a:pPr algn="just">
              <a:lnSpc>
                <a:spcPct val="80000"/>
              </a:lnSpc>
            </a:pPr>
            <a:r>
              <a:rPr lang="en-IN" sz="2800" dirty="0"/>
              <a:t>Front-end: HTML 5, CSS 3, Bootstrap, Java Script</a:t>
            </a:r>
          </a:p>
          <a:p>
            <a:pPr algn="just">
              <a:lnSpc>
                <a:spcPct val="80000"/>
              </a:lnSpc>
            </a:pPr>
            <a:r>
              <a:rPr lang="en-IN" sz="2800" dirty="0"/>
              <a:t>Back-end: Django(Python)</a:t>
            </a:r>
          </a:p>
          <a:p>
            <a:pPr algn="just">
              <a:lnSpc>
                <a:spcPct val="80000"/>
              </a:lnSpc>
            </a:pPr>
            <a:r>
              <a:rPr lang="en-IN" sz="2800" dirty="0"/>
              <a:t>Database: Postgres</a:t>
            </a:r>
          </a:p>
          <a:p>
            <a:pPr algn="just">
              <a:lnSpc>
                <a:spcPct val="80000"/>
              </a:lnSpc>
            </a:pPr>
            <a:r>
              <a:rPr lang="en-IN" sz="2800" dirty="0"/>
              <a:t>Hosting: Heroku</a:t>
            </a:r>
          </a:p>
          <a:p>
            <a:pPr algn="just">
              <a:lnSpc>
                <a:spcPct val="80000"/>
              </a:lnSpc>
            </a:pPr>
            <a:r>
              <a:rPr lang="en-IN" sz="2800" dirty="0"/>
              <a:t>Domain: GoDaddy</a:t>
            </a:r>
          </a:p>
          <a:p>
            <a:pPr algn="just">
              <a:lnSpc>
                <a:spcPct val="80000"/>
              </a:lnSpc>
            </a:pPr>
            <a:r>
              <a:rPr lang="en-IN" sz="2800" dirty="0"/>
              <a:t>SSL: Cloudflare</a:t>
            </a:r>
            <a:r>
              <a:rPr lang="en-US" sz="2800" dirty="0"/>
              <a:t>         </a:t>
            </a:r>
          </a:p>
        </p:txBody>
      </p:sp>
      <p:sp>
        <p:nvSpPr>
          <p:cNvPr id="4" name="Date Placeholder 3"/>
          <p:cNvSpPr>
            <a:spLocks noGrp="1"/>
          </p:cNvSpPr>
          <p:nvPr>
            <p:ph type="dt" sz="half" idx="10"/>
          </p:nvPr>
        </p:nvSpPr>
        <p:spPr/>
        <p:txBody>
          <a:bodyPr/>
          <a:lstStyle/>
          <a:p>
            <a:fld id="{2141A835-9C87-4039-8AE0-692D1FD839A3}" type="datetime3">
              <a:rPr lang="en-US" smtClean="0"/>
              <a:pPr/>
              <a:t>26 October 2022</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9</a:t>
            </a:fld>
            <a:endParaRPr lang="en-US"/>
          </a:p>
        </p:txBody>
      </p:sp>
    </p:spTree>
    <p:extLst>
      <p:ext uri="{BB962C8B-B14F-4D97-AF65-F5344CB8AC3E}">
        <p14:creationId xmlns:p14="http://schemas.microsoft.com/office/powerpoint/2010/main" val="2248089620"/>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521</TotalTime>
  <Words>960</Words>
  <Application>Microsoft Office PowerPoint</Application>
  <PresentationFormat>On-screen Show (4:3)</PresentationFormat>
  <Paragraphs>155</Paragraphs>
  <Slides>20</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Times New Roman</vt:lpstr>
      <vt:lpstr>Custom Design</vt:lpstr>
      <vt:lpstr>PROJECT MANAGEMENT AND MAINTENCE </vt:lpstr>
      <vt:lpstr>Presentation Outline</vt:lpstr>
      <vt:lpstr>Introduction</vt:lpstr>
      <vt:lpstr>Objectives</vt:lpstr>
      <vt:lpstr>Ideation Map</vt:lpstr>
      <vt:lpstr>PowerPoint Presentation</vt:lpstr>
      <vt:lpstr>Process for Final year project Registration</vt:lpstr>
      <vt:lpstr>Process for Final year project Registration</vt:lpstr>
      <vt:lpstr>Description of Software for Implementation </vt:lpstr>
      <vt:lpstr>Modules</vt:lpstr>
      <vt:lpstr>Project Management Plan</vt:lpstr>
      <vt:lpstr>Project Management Plan</vt:lpstr>
      <vt:lpstr>Project Management Plan</vt:lpstr>
      <vt:lpstr>Application Screen shots</vt:lpstr>
      <vt:lpstr>Application Screen shots</vt:lpstr>
      <vt:lpstr>Application Screen shots</vt:lpstr>
      <vt:lpstr>Application Screen shots</vt:lpstr>
      <vt:lpstr>Application Screen shots</vt:lpstr>
      <vt:lpstr>Application Screen shots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Windows User</dc:creator>
  <cp:lastModifiedBy>Mohnish Devaraj</cp:lastModifiedBy>
  <cp:revision>103</cp:revision>
  <dcterms:created xsi:type="dcterms:W3CDTF">2019-11-06T07:48:53Z</dcterms:created>
  <dcterms:modified xsi:type="dcterms:W3CDTF">2022-10-26T04:14:05Z</dcterms:modified>
</cp:coreProperties>
</file>

<file path=docProps/thumbnail.jpeg>
</file>